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60" r:id="rId5"/>
    <p:sldId id="258" r:id="rId6"/>
    <p:sldId id="267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time_continue=906&amp;v=vvldC6mzLvA" TargetMode="External"/><Relationship Id="rId4" Type="http://schemas.openxmlformats.org/officeDocument/2006/relationships/hyperlink" Target="https://www.workonwellbeing.com/index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hyperlink" Target="https://ppc.sas.upenn.edu/learn-more/perma-theory-well-being-and-perma-workshop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rlpowerworkshops.com.au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E89B9-317A-4AC2-8D75-947E35CAA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039" y="793834"/>
            <a:ext cx="5486400" cy="1520411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solidFill>
                  <a:srgbClr val="EBEBEB"/>
                </a:solidFill>
              </a:rPr>
              <a:t>The Power of </a:t>
            </a:r>
            <a:br>
              <a:rPr lang="en-AU" sz="4000" dirty="0">
                <a:solidFill>
                  <a:srgbClr val="EBEBEB"/>
                </a:solidFill>
              </a:rPr>
            </a:br>
            <a:r>
              <a:rPr lang="en-AU" sz="4000" dirty="0">
                <a:solidFill>
                  <a:srgbClr val="EBEBEB"/>
                </a:solidFill>
              </a:rPr>
              <a:t>Positive Emotions 1</a:t>
            </a:r>
            <a:endParaRPr lang="en-US" sz="4000" dirty="0">
              <a:solidFill>
                <a:srgbClr val="EBEBEB"/>
              </a:solidFill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7803B5C-D58A-47BA-9BB4-B65742563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551" y="1114621"/>
            <a:ext cx="4628758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4D6D539-5FC0-4EA9-9AA5-B15810D25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314245"/>
            <a:ext cx="4960478" cy="372035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704128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9108"/>
    </mc:Choice>
    <mc:Fallback xmlns="">
      <p:transition spd="slow" advTm="3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DB702-0617-4234-9699-DB715EE1C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Positive Emotions?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48C22-F9E2-4232-8701-3F815C77A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5885926" cy="3416300"/>
          </a:xfrm>
        </p:spPr>
        <p:txBody>
          <a:bodyPr>
            <a:normAutofit fontScale="92500"/>
          </a:bodyPr>
          <a:lstStyle/>
          <a:p>
            <a:r>
              <a:rPr lang="en-AU" dirty="0"/>
              <a:t>Positive emotions provoke feelings where there is a lack of negativity</a:t>
            </a:r>
          </a:p>
          <a:p>
            <a:r>
              <a:rPr lang="en-AU" dirty="0"/>
              <a:t>Often no pain or discomfort is felt</a:t>
            </a:r>
          </a:p>
          <a:p>
            <a:r>
              <a:rPr lang="en-AU" dirty="0"/>
              <a:t>Barbara Frederickson (2009) says there are 10 most common positive emotions</a:t>
            </a:r>
          </a:p>
          <a:p>
            <a:r>
              <a:rPr lang="en-AU" dirty="0"/>
              <a:t>They usually lead to a happy and vital life</a:t>
            </a:r>
          </a:p>
          <a:p>
            <a:r>
              <a:rPr lang="en-AU" dirty="0"/>
              <a:t>Even fleeting moments have a beneficial impact</a:t>
            </a:r>
          </a:p>
          <a:p>
            <a:r>
              <a:rPr lang="en-AU" dirty="0"/>
              <a:t>Often provoked by some sort of action </a:t>
            </a:r>
            <a:r>
              <a:rPr lang="en-AU" dirty="0" err="1"/>
              <a:t>ie</a:t>
            </a:r>
            <a:r>
              <a:rPr lang="en-AU" dirty="0"/>
              <a:t>. creative endeavours, wellness activities (yoga, Pilates, meditation).</a:t>
            </a:r>
          </a:p>
          <a:p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7F7C1E-F94A-4118-B1FC-9CA0BC8C2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3716" y="3019698"/>
            <a:ext cx="609600" cy="609600"/>
          </a:xfrm>
          <a:prstGeom prst="rect">
            <a:avLst/>
          </a:prstGeom>
        </p:spPr>
      </p:pic>
      <p:pic>
        <p:nvPicPr>
          <p:cNvPr id="5" name="Picture 4" descr="A girl in a green field&#10;&#10;Description automatically generated">
            <a:extLst>
              <a:ext uri="{FF2B5EF4-FFF2-40B4-BE49-F238E27FC236}">
                <a16:creationId xmlns:a16="http://schemas.microsoft.com/office/drawing/2014/main" id="{2FFDB10E-B2EF-4B84-8594-F04C12B553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697" y="2726509"/>
            <a:ext cx="4389030" cy="29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5452-7529-4393-9BCA-EE8BA15A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EBEBEB"/>
                </a:solidFill>
              </a:rPr>
              <a:t>Why are Positive Emotions Important?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C56D80E-B394-4E02-9229-945DB73C5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336" y="2603500"/>
            <a:ext cx="6551597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1600" dirty="0"/>
              <a:t>Positive emotions contribute to higher levels of well-being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Our immune system is strengthened 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People with higher levels of well-being are overall healthier, live longer, are </a:t>
            </a:r>
            <a:r>
              <a:rPr lang="en-AU" sz="1600" b="1" dirty="0"/>
              <a:t>more resilient </a:t>
            </a:r>
            <a:r>
              <a:rPr lang="en-AU" sz="1600" dirty="0"/>
              <a:t>and successful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They see themselves as more fortunate, as ‘lucky’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Difficult situations are easier to manage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Our problem solving skills are strengthened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They increase our awareness, attention and memory.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BBAF24-CE69-4F42-8923-E9EF1ED31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2369" y="2333262"/>
            <a:ext cx="609600" cy="609600"/>
          </a:xfrm>
          <a:prstGeom prst="rect">
            <a:avLst/>
          </a:prstGeom>
        </p:spPr>
      </p:pic>
      <p:pic>
        <p:nvPicPr>
          <p:cNvPr id="5" name="Picture 4" descr="A person with collar shirt&#10;&#10;Description automatically generated">
            <a:extLst>
              <a:ext uri="{FF2B5EF4-FFF2-40B4-BE49-F238E27FC236}">
                <a16:creationId xmlns:a16="http://schemas.microsoft.com/office/drawing/2014/main" id="{7C920879-B268-4F3F-90BF-9A96C67712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06" y="2942862"/>
            <a:ext cx="4105525" cy="27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C1052-5069-42A7-BFE1-EEEE9865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547702" cy="1622322"/>
          </a:xfrm>
        </p:spPr>
        <p:txBody>
          <a:bodyPr>
            <a:normAutofit/>
          </a:bodyPr>
          <a:lstStyle/>
          <a:p>
            <a:r>
              <a:rPr lang="en-AU" sz="2600" dirty="0">
                <a:solidFill>
                  <a:srgbClr val="EBEBEB"/>
                </a:solidFill>
              </a:rPr>
              <a:t>How to Assess Well-being</a:t>
            </a:r>
            <a:endParaRPr lang="en-US" sz="2600" dirty="0">
              <a:solidFill>
                <a:srgbClr val="EBEBEB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2D223-CC85-4060-906B-688A561A9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046540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1700" dirty="0">
                <a:solidFill>
                  <a:srgbClr val="FFFFFF"/>
                </a:solidFill>
              </a:rPr>
              <a:t>‘</a:t>
            </a:r>
            <a:r>
              <a:rPr lang="en-AU" sz="1700" dirty="0">
                <a:solidFill>
                  <a:srgbClr val="FFFFFF"/>
                </a:solidFill>
                <a:hlinkClick r:id="rId4"/>
              </a:rPr>
              <a:t>Work on Well-being</a:t>
            </a:r>
            <a:r>
              <a:rPr lang="en-AU" sz="1700" dirty="0">
                <a:solidFill>
                  <a:srgbClr val="FFFFFF"/>
                </a:solidFill>
              </a:rPr>
              <a:t>’ assessment</a:t>
            </a:r>
          </a:p>
          <a:p>
            <a:pPr>
              <a:lnSpc>
                <a:spcPct val="90000"/>
              </a:lnSpc>
            </a:pPr>
            <a:r>
              <a:rPr lang="en-AU" sz="1700" dirty="0">
                <a:solidFill>
                  <a:srgbClr val="FFFFFF"/>
                </a:solidFill>
              </a:rPr>
              <a:t>The assessment highlights areas of low well-being</a:t>
            </a:r>
          </a:p>
          <a:p>
            <a:pPr>
              <a:lnSpc>
                <a:spcPct val="90000"/>
              </a:lnSpc>
            </a:pPr>
            <a:r>
              <a:rPr lang="en-AU" sz="1700" dirty="0">
                <a:solidFill>
                  <a:srgbClr val="FFFFFF"/>
                </a:solidFill>
              </a:rPr>
              <a:t>Well-being development solutions</a:t>
            </a:r>
          </a:p>
          <a:p>
            <a:pPr>
              <a:lnSpc>
                <a:spcPct val="90000"/>
              </a:lnSpc>
            </a:pPr>
            <a:r>
              <a:rPr lang="en-AU" sz="1700" dirty="0">
                <a:solidFill>
                  <a:srgbClr val="FFFFFF"/>
                </a:solidFill>
              </a:rPr>
              <a:t>A general assessment, including career</a:t>
            </a:r>
          </a:p>
          <a:p>
            <a:pPr>
              <a:lnSpc>
                <a:spcPct val="90000"/>
              </a:lnSpc>
            </a:pPr>
            <a:r>
              <a:rPr lang="en-AU" sz="1700" dirty="0">
                <a:solidFill>
                  <a:srgbClr val="FFFFFF"/>
                </a:solidFill>
              </a:rPr>
              <a:t>Well-being is changeable and fluctuates depending on levels of positive emotions</a:t>
            </a:r>
          </a:p>
          <a:p>
            <a:pPr>
              <a:lnSpc>
                <a:spcPct val="90000"/>
              </a:lnSpc>
            </a:pPr>
            <a:r>
              <a:rPr lang="en-AU" sz="1700" dirty="0">
                <a:solidFill>
                  <a:srgbClr val="FFFFFF"/>
                </a:solidFill>
              </a:rPr>
              <a:t>There are several scales, assessments and tools available across many areas of positive psychology (this is the one we recommend as  it is broadly used, quick and free).</a:t>
            </a:r>
          </a:p>
          <a:p>
            <a:pPr>
              <a:lnSpc>
                <a:spcPct val="90000"/>
              </a:lnSpc>
            </a:pPr>
            <a:endParaRPr lang="en-US" sz="1600" dirty="0">
              <a:hlinkClick r:id="rId5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A3CE91-CB73-4CEE-AB9B-D8DA47425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8455" y="1869088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colorful, keyboard&#10;&#10;Description automatically generated">
            <a:extLst>
              <a:ext uri="{FF2B5EF4-FFF2-40B4-BE49-F238E27FC236}">
                <a16:creationId xmlns:a16="http://schemas.microsoft.com/office/drawing/2014/main" id="{9EE8A966-F29D-4E8D-8D7D-5F0E612B3B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498" y="1740516"/>
            <a:ext cx="5057323" cy="33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8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6ECC-7850-43A2-BC0D-0C5A4BE7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356186" cy="1622322"/>
          </a:xfrm>
        </p:spPr>
        <p:txBody>
          <a:bodyPr>
            <a:normAutofit/>
          </a:bodyPr>
          <a:lstStyle/>
          <a:p>
            <a:pPr algn="ctr"/>
            <a:r>
              <a:rPr lang="en-AU" sz="2800" dirty="0">
                <a:solidFill>
                  <a:srgbClr val="EBEBEB"/>
                </a:solidFill>
              </a:rPr>
              <a:t>How to Increase </a:t>
            </a:r>
            <a:br>
              <a:rPr lang="en-AU" sz="2800" dirty="0">
                <a:solidFill>
                  <a:srgbClr val="EBEBEB"/>
                </a:solidFill>
              </a:rPr>
            </a:br>
            <a:r>
              <a:rPr lang="en-AU" sz="2800" dirty="0">
                <a:solidFill>
                  <a:srgbClr val="EBEBEB"/>
                </a:solidFill>
              </a:rPr>
              <a:t>Positive Emotions</a:t>
            </a:r>
            <a:endParaRPr lang="en-US" sz="2800" dirty="0">
              <a:solidFill>
                <a:srgbClr val="EBEBEB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62D0-81EE-4300-AFCD-D325B0FDF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1" y="2046540"/>
            <a:ext cx="5132439" cy="3811742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en-AU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AU" sz="1500" dirty="0">
                <a:solidFill>
                  <a:srgbClr val="FFFFFF"/>
                </a:solidFill>
              </a:rPr>
              <a:t>Complete a well-being assessment such as ‘Work on Well-being’ to highlight areas of development</a:t>
            </a:r>
          </a:p>
          <a:p>
            <a:pPr>
              <a:lnSpc>
                <a:spcPct val="90000"/>
              </a:lnSpc>
            </a:pPr>
            <a:r>
              <a:rPr lang="en-AU" sz="1500" dirty="0">
                <a:solidFill>
                  <a:srgbClr val="FFFFFF"/>
                </a:solidFill>
              </a:rPr>
              <a:t>List all those activities that make you feel good (walk in nature, yoga, meeting new people)</a:t>
            </a:r>
          </a:p>
          <a:p>
            <a:pPr>
              <a:lnSpc>
                <a:spcPct val="90000"/>
              </a:lnSpc>
            </a:pPr>
            <a:r>
              <a:rPr lang="en-AU" sz="1500" dirty="0">
                <a:solidFill>
                  <a:srgbClr val="FFFFFF"/>
                </a:solidFill>
              </a:rPr>
              <a:t>List the people you feel good being around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  <a:hlinkClick r:id="rId4"/>
              </a:rPr>
              <a:t>PERMA</a:t>
            </a:r>
            <a:r>
              <a:rPr lang="en-US" sz="1500" dirty="0">
                <a:solidFill>
                  <a:srgbClr val="FFFFFF"/>
                </a:solidFill>
              </a:rPr>
              <a:t> (Martin Seligman)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What are you grateful for? 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Implement an exercise program into your life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Listen to uplifting music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What engaging activities are part of your life, in work and personally?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Do you have vision, purpose and meaning in your life? 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FFFFFF"/>
                </a:solidFill>
              </a:rPr>
              <a:t>Strengthening your relationships and developing new ones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43E947-03C6-4FA3-919E-159723F54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5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8C1A8500-E9A7-44EB-A581-78B1388098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827" y="2368819"/>
            <a:ext cx="5278998" cy="267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64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72644-4282-4CC2-9A3F-3DD24707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 Teach Girls to Increase </a:t>
            </a:r>
            <a:br>
              <a:rPr lang="en-AU" dirty="0"/>
            </a:br>
            <a:r>
              <a:rPr lang="en-AU" dirty="0"/>
              <a:t>Well-being and Positive Emotions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AC4AB-5F8C-4E3A-B484-C434EB153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5729172" cy="3416300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PERMA model taught to girls for life application</a:t>
            </a:r>
          </a:p>
          <a:p>
            <a:r>
              <a:rPr lang="en-AU" dirty="0"/>
              <a:t>P – positive emotions – role playing, friendship activities, dancing, creating and connecting with new friends, identifying individual strengths (gratitude jars, positivity rocks, strengths chains)</a:t>
            </a:r>
          </a:p>
          <a:p>
            <a:r>
              <a:rPr lang="en-AU" dirty="0"/>
              <a:t>E – many different fun and creative activities that have girls fully engaged</a:t>
            </a:r>
          </a:p>
          <a:p>
            <a:r>
              <a:rPr lang="en-AU" dirty="0"/>
              <a:t>R – making new connections, role playing and workshop chats/workbooks about positive friendships</a:t>
            </a:r>
          </a:p>
          <a:p>
            <a:r>
              <a:rPr lang="en-AU" dirty="0"/>
              <a:t>M – activities that spark vision and goal setting</a:t>
            </a:r>
          </a:p>
          <a:p>
            <a:r>
              <a:rPr lang="en-AU" dirty="0"/>
              <a:t>A – the workshop itself is an achievement as many girls are nervous to be there.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6F514B-BE4F-4DD7-9C90-889FB1065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9327" y="2570843"/>
            <a:ext cx="609600" cy="609600"/>
          </a:xfrm>
          <a:prstGeom prst="rect">
            <a:avLst/>
          </a:prstGeom>
        </p:spPr>
      </p:pic>
      <p:pic>
        <p:nvPicPr>
          <p:cNvPr id="6" name="Picture 5" descr="A picture containing sitting, table, small, teddy&#10;&#10;Description automatically generated">
            <a:extLst>
              <a:ext uri="{FF2B5EF4-FFF2-40B4-BE49-F238E27FC236}">
                <a16:creationId xmlns:a16="http://schemas.microsoft.com/office/drawing/2014/main" id="{B50D5CCA-A384-4283-AC9B-88B281F881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927" y="2708003"/>
            <a:ext cx="4487091" cy="29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9293-554D-4504-8C80-98942CCE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AU"/>
              <a:t>Girl Power Workshops</a:t>
            </a:r>
            <a:endParaRPr lang="en-US"/>
          </a:p>
        </p:txBody>
      </p:sp>
      <p:pic>
        <p:nvPicPr>
          <p:cNvPr id="7" name="Picture 6" descr="A person sitting posing for the camera&#10;&#10;Description automatically generated">
            <a:extLst>
              <a:ext uri="{FF2B5EF4-FFF2-40B4-BE49-F238E27FC236}">
                <a16:creationId xmlns:a16="http://schemas.microsoft.com/office/drawing/2014/main" id="{EAE5BA92-B643-4A5F-A118-39C44E68C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2314"/>
          <a:stretch/>
        </p:blipFill>
        <p:spPr>
          <a:xfrm>
            <a:off x="1151467" y="2775951"/>
            <a:ext cx="3031901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8BCB1-4AEF-469B-B2C0-6E5CEF37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336" y="2603500"/>
            <a:ext cx="6551597" cy="3416300"/>
          </a:xfrm>
        </p:spPr>
        <p:txBody>
          <a:bodyPr anchor="ctr">
            <a:normAutofit/>
          </a:bodyPr>
          <a:lstStyle/>
          <a:p>
            <a:r>
              <a:rPr lang="en-AU" dirty="0"/>
              <a:t>Thank you for listening to our  Positive Emotions 1 training</a:t>
            </a:r>
          </a:p>
          <a:p>
            <a:r>
              <a:rPr lang="en-AU" dirty="0"/>
              <a:t>Our Girl Power tribe is growing and together our vision to educate as many girls as possible, in the areas of empowerment and self-esteem, is becoming a reality</a:t>
            </a:r>
          </a:p>
          <a:p>
            <a:r>
              <a:rPr lang="en-AU" dirty="0"/>
              <a:t>Joni Combe, Director at Girl Power Workshops Australia.</a:t>
            </a:r>
          </a:p>
          <a:p>
            <a:r>
              <a:rPr lang="en-AU" dirty="0">
                <a:hlinkClick r:id="rId3"/>
              </a:rPr>
              <a:t>www.girlpowerworkshops.com.au</a:t>
            </a:r>
            <a:endParaRPr lang="en-AU" dirty="0"/>
          </a:p>
          <a:p>
            <a:pPr marL="0" indent="0" algn="ctr">
              <a:buNone/>
            </a:pPr>
            <a:r>
              <a:rPr lang="en-A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“Happiness does not depend on what happens outside of you, but what happens inside of you”.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510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497</Words>
  <Application>Microsoft Office PowerPoint</Application>
  <PresentationFormat>Widescreen</PresentationFormat>
  <Paragraphs>49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The Power of  Positive Emotions 1</vt:lpstr>
      <vt:lpstr>What are Positive Emotions?</vt:lpstr>
      <vt:lpstr>Why are Positive Emotions Important?</vt:lpstr>
      <vt:lpstr>How to Assess Well-being</vt:lpstr>
      <vt:lpstr>How to Increase  Positive Emotions</vt:lpstr>
      <vt:lpstr>How we Teach Girls to Increase  Well-being and Positive Emotions</vt:lpstr>
      <vt:lpstr>Girl Power Workshops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Psychology</dc:title>
  <dc:creator>Olivia Trussell</dc:creator>
  <cp:lastModifiedBy>Olivia Trussell</cp:lastModifiedBy>
  <cp:revision>109</cp:revision>
  <dcterms:created xsi:type="dcterms:W3CDTF">2019-09-24T02:50:54Z</dcterms:created>
  <dcterms:modified xsi:type="dcterms:W3CDTF">2019-10-23T23:57:19Z</dcterms:modified>
</cp:coreProperties>
</file>