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83" autoAdjust="0"/>
    <p:restoredTop sz="94660"/>
  </p:normalViewPr>
  <p:slideViewPr>
    <p:cSldViewPr snapToGrid="0">
      <p:cViewPr varScale="1">
        <p:scale>
          <a:sx n="115" d="100"/>
          <a:sy n="115" d="100"/>
        </p:scale>
        <p:origin x="512"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B294CBF-059A-4997-A947-A2865A730B41}" type="doc">
      <dgm:prSet loTypeId="urn:microsoft.com/office/officeart/2005/8/layout/vProcess5" loCatId="process" qsTypeId="urn:microsoft.com/office/officeart/2005/8/quickstyle/simple5" qsCatId="simple" csTypeId="urn:microsoft.com/office/officeart/2005/8/colors/colorful1" csCatId="colorful" phldr="1"/>
      <dgm:spPr/>
      <dgm:t>
        <a:bodyPr/>
        <a:lstStyle/>
        <a:p>
          <a:endParaRPr lang="en-US"/>
        </a:p>
      </dgm:t>
    </dgm:pt>
    <dgm:pt modelId="{F20F74CC-0666-4583-8322-30A85834728C}">
      <dgm:prSet/>
      <dgm:spPr/>
      <dgm:t>
        <a:bodyPr/>
        <a:lstStyle/>
        <a:p>
          <a:r>
            <a:rPr lang="en-AU" b="0" i="0" dirty="0"/>
            <a:t>Martin Seligman  ‘learned optimism and character strengths’</a:t>
          </a:r>
          <a:endParaRPr lang="en-US" dirty="0"/>
        </a:p>
      </dgm:t>
    </dgm:pt>
    <dgm:pt modelId="{D5B5271C-73F0-45D1-9980-1658B74E0E3B}" type="parTrans" cxnId="{691C03FD-EE3D-4642-93C3-2B40877772DF}">
      <dgm:prSet/>
      <dgm:spPr/>
      <dgm:t>
        <a:bodyPr/>
        <a:lstStyle/>
        <a:p>
          <a:endParaRPr lang="en-US"/>
        </a:p>
      </dgm:t>
    </dgm:pt>
    <dgm:pt modelId="{2A196844-133B-4341-B30E-DC735E52949F}" type="sibTrans" cxnId="{691C03FD-EE3D-4642-93C3-2B40877772DF}">
      <dgm:prSet/>
      <dgm:spPr/>
      <dgm:t>
        <a:bodyPr/>
        <a:lstStyle/>
        <a:p>
          <a:endParaRPr lang="en-US"/>
        </a:p>
      </dgm:t>
    </dgm:pt>
    <dgm:pt modelId="{ECA1088D-7C62-4A82-B8BE-1248CA0D20FD}">
      <dgm:prSet/>
      <dgm:spPr/>
      <dgm:t>
        <a:bodyPr/>
        <a:lstStyle/>
        <a:p>
          <a:r>
            <a:rPr lang="en-AU" b="0" i="0" dirty="0"/>
            <a:t>Carol Dweck  ‘growth Mindset’</a:t>
          </a:r>
          <a:endParaRPr lang="en-US" dirty="0"/>
        </a:p>
      </dgm:t>
    </dgm:pt>
    <dgm:pt modelId="{7ACE7FB2-6797-4240-97D3-269F2D02AC01}" type="parTrans" cxnId="{3430AE52-D567-4D77-B72B-D0C11F7A60E6}">
      <dgm:prSet/>
      <dgm:spPr/>
      <dgm:t>
        <a:bodyPr/>
        <a:lstStyle/>
        <a:p>
          <a:endParaRPr lang="en-US"/>
        </a:p>
      </dgm:t>
    </dgm:pt>
    <dgm:pt modelId="{CCAF07BD-B4EB-4846-8BF5-0FB8A92802FB}" type="sibTrans" cxnId="{3430AE52-D567-4D77-B72B-D0C11F7A60E6}">
      <dgm:prSet/>
      <dgm:spPr/>
      <dgm:t>
        <a:bodyPr/>
        <a:lstStyle/>
        <a:p>
          <a:endParaRPr lang="en-US"/>
        </a:p>
      </dgm:t>
    </dgm:pt>
    <dgm:pt modelId="{2A38FEC7-DC1D-43DC-B7D1-EEAE055DA616}">
      <dgm:prSet/>
      <dgm:spPr/>
      <dgm:t>
        <a:bodyPr/>
        <a:lstStyle/>
        <a:p>
          <a:r>
            <a:rPr lang="en-AU" b="0" i="0" dirty="0"/>
            <a:t>Ellen Langer  ‘mindfulness’</a:t>
          </a:r>
          <a:endParaRPr lang="en-US" dirty="0"/>
        </a:p>
      </dgm:t>
    </dgm:pt>
    <dgm:pt modelId="{D92C1696-1322-4807-9FFA-426005A910D3}" type="parTrans" cxnId="{D3D934D7-6335-4354-8EC0-9F8C37C7CD47}">
      <dgm:prSet/>
      <dgm:spPr/>
      <dgm:t>
        <a:bodyPr/>
        <a:lstStyle/>
        <a:p>
          <a:endParaRPr lang="en-US"/>
        </a:p>
      </dgm:t>
    </dgm:pt>
    <dgm:pt modelId="{B55192CE-E56F-4B4F-BA17-09FE2FA32E17}" type="sibTrans" cxnId="{D3D934D7-6335-4354-8EC0-9F8C37C7CD47}">
      <dgm:prSet/>
      <dgm:spPr/>
      <dgm:t>
        <a:bodyPr/>
        <a:lstStyle/>
        <a:p>
          <a:endParaRPr lang="en-US"/>
        </a:p>
      </dgm:t>
    </dgm:pt>
    <dgm:pt modelId="{67E7BD5B-364C-4EB6-8146-2CF4A70DCD0F}">
      <dgm:prSet/>
      <dgm:spPr/>
      <dgm:t>
        <a:bodyPr/>
        <a:lstStyle/>
        <a:p>
          <a:r>
            <a:rPr lang="en-AU" b="0" i="0" dirty="0"/>
            <a:t>Mihaly Csikszentmihalyi </a:t>
          </a:r>
          <a:r>
            <a:rPr lang="en-AU" b="0" i="1" dirty="0"/>
            <a:t>(pronounced ‘cheek sent me hi’)</a:t>
          </a:r>
          <a:r>
            <a:rPr lang="en-AU" b="0" i="0" dirty="0"/>
            <a:t> ‘flow </a:t>
          </a:r>
          <a:r>
            <a:rPr lang="en-AU" b="0" i="0" dirty="0" err="1"/>
            <a:t>th</a:t>
          </a:r>
          <a:r>
            <a:rPr lang="en-US" b="0" i="0" dirty="0" err="1"/>
            <a:t>eory</a:t>
          </a:r>
          <a:r>
            <a:rPr lang="en-US" b="0" i="0" dirty="0"/>
            <a:t>’</a:t>
          </a:r>
          <a:endParaRPr lang="en-US" dirty="0"/>
        </a:p>
      </dgm:t>
    </dgm:pt>
    <dgm:pt modelId="{2585E917-5872-4BE1-B8D7-1D5E84B07225}" type="parTrans" cxnId="{35D76E2C-3D76-4982-BD1F-23CC18E1DB5D}">
      <dgm:prSet/>
      <dgm:spPr/>
      <dgm:t>
        <a:bodyPr/>
        <a:lstStyle/>
        <a:p>
          <a:endParaRPr lang="en-US"/>
        </a:p>
      </dgm:t>
    </dgm:pt>
    <dgm:pt modelId="{1D504378-036E-4A72-BE60-795C66A09108}" type="sibTrans" cxnId="{35D76E2C-3D76-4982-BD1F-23CC18E1DB5D}">
      <dgm:prSet/>
      <dgm:spPr/>
      <dgm:t>
        <a:bodyPr/>
        <a:lstStyle/>
        <a:p>
          <a:endParaRPr lang="en-US"/>
        </a:p>
      </dgm:t>
    </dgm:pt>
    <dgm:pt modelId="{7DADD5EB-ABEE-49B6-85BD-BD747CBC78DE}">
      <dgm:prSet/>
      <dgm:spPr/>
      <dgm:t>
        <a:bodyPr/>
        <a:lstStyle/>
        <a:p>
          <a:r>
            <a:rPr lang="en-AU" dirty="0"/>
            <a:t>For a detailed list of researchers visit www.positivepsychologyprogram.com</a:t>
          </a:r>
          <a:endParaRPr lang="en-US" dirty="0"/>
        </a:p>
      </dgm:t>
    </dgm:pt>
    <dgm:pt modelId="{63BAFED5-528A-462F-AAB8-BA3ABD0BEB51}" type="parTrans" cxnId="{B99E172C-EE7A-4820-A13B-5D9B38E588BD}">
      <dgm:prSet/>
      <dgm:spPr/>
      <dgm:t>
        <a:bodyPr/>
        <a:lstStyle/>
        <a:p>
          <a:endParaRPr lang="en-US"/>
        </a:p>
      </dgm:t>
    </dgm:pt>
    <dgm:pt modelId="{9D8A47D6-F0AF-4A23-99A4-960505345771}" type="sibTrans" cxnId="{B99E172C-EE7A-4820-A13B-5D9B38E588BD}">
      <dgm:prSet/>
      <dgm:spPr/>
      <dgm:t>
        <a:bodyPr/>
        <a:lstStyle/>
        <a:p>
          <a:endParaRPr lang="en-US"/>
        </a:p>
      </dgm:t>
    </dgm:pt>
    <dgm:pt modelId="{ADB929A1-FDAE-4CBE-B94E-952AA5C2243F}" type="pres">
      <dgm:prSet presAssocID="{4B294CBF-059A-4997-A947-A2865A730B41}" presName="outerComposite" presStyleCnt="0">
        <dgm:presLayoutVars>
          <dgm:chMax val="5"/>
          <dgm:dir/>
          <dgm:resizeHandles val="exact"/>
        </dgm:presLayoutVars>
      </dgm:prSet>
      <dgm:spPr/>
    </dgm:pt>
    <dgm:pt modelId="{E0108FC7-7F76-4D68-BCF9-24ADDCB10B78}" type="pres">
      <dgm:prSet presAssocID="{4B294CBF-059A-4997-A947-A2865A730B41}" presName="dummyMaxCanvas" presStyleCnt="0">
        <dgm:presLayoutVars/>
      </dgm:prSet>
      <dgm:spPr/>
    </dgm:pt>
    <dgm:pt modelId="{E1B1A674-4DF7-46A1-9B32-C05F8F9C0722}" type="pres">
      <dgm:prSet presAssocID="{4B294CBF-059A-4997-A947-A2865A730B41}" presName="FiveNodes_1" presStyleLbl="node1" presStyleIdx="0" presStyleCnt="5">
        <dgm:presLayoutVars>
          <dgm:bulletEnabled val="1"/>
        </dgm:presLayoutVars>
      </dgm:prSet>
      <dgm:spPr/>
    </dgm:pt>
    <dgm:pt modelId="{57DD82F7-ACE5-4259-B25A-58581E26A6E2}" type="pres">
      <dgm:prSet presAssocID="{4B294CBF-059A-4997-A947-A2865A730B41}" presName="FiveNodes_2" presStyleLbl="node1" presStyleIdx="1" presStyleCnt="5">
        <dgm:presLayoutVars>
          <dgm:bulletEnabled val="1"/>
        </dgm:presLayoutVars>
      </dgm:prSet>
      <dgm:spPr/>
    </dgm:pt>
    <dgm:pt modelId="{7D146979-A697-46DC-913C-C3D1319801C0}" type="pres">
      <dgm:prSet presAssocID="{4B294CBF-059A-4997-A947-A2865A730B41}" presName="FiveNodes_3" presStyleLbl="node1" presStyleIdx="2" presStyleCnt="5">
        <dgm:presLayoutVars>
          <dgm:bulletEnabled val="1"/>
        </dgm:presLayoutVars>
      </dgm:prSet>
      <dgm:spPr/>
    </dgm:pt>
    <dgm:pt modelId="{8C82CA32-CF56-41FB-AF86-74511CBB53A6}" type="pres">
      <dgm:prSet presAssocID="{4B294CBF-059A-4997-A947-A2865A730B41}" presName="FiveNodes_4" presStyleLbl="node1" presStyleIdx="3" presStyleCnt="5">
        <dgm:presLayoutVars>
          <dgm:bulletEnabled val="1"/>
        </dgm:presLayoutVars>
      </dgm:prSet>
      <dgm:spPr/>
    </dgm:pt>
    <dgm:pt modelId="{5CCB2B90-2C3D-4C7E-A991-83EBBED43960}" type="pres">
      <dgm:prSet presAssocID="{4B294CBF-059A-4997-A947-A2865A730B41}" presName="FiveNodes_5" presStyleLbl="node1" presStyleIdx="4" presStyleCnt="5">
        <dgm:presLayoutVars>
          <dgm:bulletEnabled val="1"/>
        </dgm:presLayoutVars>
      </dgm:prSet>
      <dgm:spPr/>
    </dgm:pt>
    <dgm:pt modelId="{1586B905-DAEC-40EE-B46D-76D508F32A50}" type="pres">
      <dgm:prSet presAssocID="{4B294CBF-059A-4997-A947-A2865A730B41}" presName="FiveConn_1-2" presStyleLbl="fgAccFollowNode1" presStyleIdx="0" presStyleCnt="4">
        <dgm:presLayoutVars>
          <dgm:bulletEnabled val="1"/>
        </dgm:presLayoutVars>
      </dgm:prSet>
      <dgm:spPr/>
    </dgm:pt>
    <dgm:pt modelId="{0CCEC41A-6317-41AB-AE6D-77C1A4292784}" type="pres">
      <dgm:prSet presAssocID="{4B294CBF-059A-4997-A947-A2865A730B41}" presName="FiveConn_2-3" presStyleLbl="fgAccFollowNode1" presStyleIdx="1" presStyleCnt="4">
        <dgm:presLayoutVars>
          <dgm:bulletEnabled val="1"/>
        </dgm:presLayoutVars>
      </dgm:prSet>
      <dgm:spPr/>
    </dgm:pt>
    <dgm:pt modelId="{DD8A9BFD-A90A-460E-B18E-35A1439AC6C4}" type="pres">
      <dgm:prSet presAssocID="{4B294CBF-059A-4997-A947-A2865A730B41}" presName="FiveConn_3-4" presStyleLbl="fgAccFollowNode1" presStyleIdx="2" presStyleCnt="4">
        <dgm:presLayoutVars>
          <dgm:bulletEnabled val="1"/>
        </dgm:presLayoutVars>
      </dgm:prSet>
      <dgm:spPr/>
    </dgm:pt>
    <dgm:pt modelId="{47F31CD6-5DED-469F-958D-C41C9593D0FE}" type="pres">
      <dgm:prSet presAssocID="{4B294CBF-059A-4997-A947-A2865A730B41}" presName="FiveConn_4-5" presStyleLbl="fgAccFollowNode1" presStyleIdx="3" presStyleCnt="4">
        <dgm:presLayoutVars>
          <dgm:bulletEnabled val="1"/>
        </dgm:presLayoutVars>
      </dgm:prSet>
      <dgm:spPr/>
    </dgm:pt>
    <dgm:pt modelId="{85DBE384-4D54-4272-A71E-9B6FF6574B23}" type="pres">
      <dgm:prSet presAssocID="{4B294CBF-059A-4997-A947-A2865A730B41}" presName="FiveNodes_1_text" presStyleLbl="node1" presStyleIdx="4" presStyleCnt="5">
        <dgm:presLayoutVars>
          <dgm:bulletEnabled val="1"/>
        </dgm:presLayoutVars>
      </dgm:prSet>
      <dgm:spPr/>
    </dgm:pt>
    <dgm:pt modelId="{3F1DB9FB-888C-4CBE-B0CE-735068EDB353}" type="pres">
      <dgm:prSet presAssocID="{4B294CBF-059A-4997-A947-A2865A730B41}" presName="FiveNodes_2_text" presStyleLbl="node1" presStyleIdx="4" presStyleCnt="5">
        <dgm:presLayoutVars>
          <dgm:bulletEnabled val="1"/>
        </dgm:presLayoutVars>
      </dgm:prSet>
      <dgm:spPr/>
    </dgm:pt>
    <dgm:pt modelId="{817F5A1E-DAA7-40B5-9C2A-F029CF98900E}" type="pres">
      <dgm:prSet presAssocID="{4B294CBF-059A-4997-A947-A2865A730B41}" presName="FiveNodes_3_text" presStyleLbl="node1" presStyleIdx="4" presStyleCnt="5">
        <dgm:presLayoutVars>
          <dgm:bulletEnabled val="1"/>
        </dgm:presLayoutVars>
      </dgm:prSet>
      <dgm:spPr/>
    </dgm:pt>
    <dgm:pt modelId="{8CB6452A-EDB9-452C-B2EC-69733B7F9841}" type="pres">
      <dgm:prSet presAssocID="{4B294CBF-059A-4997-A947-A2865A730B41}" presName="FiveNodes_4_text" presStyleLbl="node1" presStyleIdx="4" presStyleCnt="5">
        <dgm:presLayoutVars>
          <dgm:bulletEnabled val="1"/>
        </dgm:presLayoutVars>
      </dgm:prSet>
      <dgm:spPr/>
    </dgm:pt>
    <dgm:pt modelId="{E3453B04-F0B5-4E1B-8FA6-00E32128F21D}" type="pres">
      <dgm:prSet presAssocID="{4B294CBF-059A-4997-A947-A2865A730B41}" presName="FiveNodes_5_text" presStyleLbl="node1" presStyleIdx="4" presStyleCnt="5">
        <dgm:presLayoutVars>
          <dgm:bulletEnabled val="1"/>
        </dgm:presLayoutVars>
      </dgm:prSet>
      <dgm:spPr/>
    </dgm:pt>
  </dgm:ptLst>
  <dgm:cxnLst>
    <dgm:cxn modelId="{03DE6803-B657-44B1-A142-8657F15F4F63}" type="presOf" srcId="{2A38FEC7-DC1D-43DC-B7D1-EEAE055DA616}" destId="{817F5A1E-DAA7-40B5-9C2A-F029CF98900E}" srcOrd="1" destOrd="0" presId="urn:microsoft.com/office/officeart/2005/8/layout/vProcess5"/>
    <dgm:cxn modelId="{AF04BB1A-6439-473E-B5F3-64E5E1584F7D}" type="presOf" srcId="{7DADD5EB-ABEE-49B6-85BD-BD747CBC78DE}" destId="{E3453B04-F0B5-4E1B-8FA6-00E32128F21D}" srcOrd="1" destOrd="0" presId="urn:microsoft.com/office/officeart/2005/8/layout/vProcess5"/>
    <dgm:cxn modelId="{8F2ED121-8FBB-4565-A528-98AAAAB37074}" type="presOf" srcId="{67E7BD5B-364C-4EB6-8146-2CF4A70DCD0F}" destId="{8CB6452A-EDB9-452C-B2EC-69733B7F9841}" srcOrd="1" destOrd="0" presId="urn:microsoft.com/office/officeart/2005/8/layout/vProcess5"/>
    <dgm:cxn modelId="{74D5BA23-975B-4614-A063-AFDDD1D5A157}" type="presOf" srcId="{F20F74CC-0666-4583-8322-30A85834728C}" destId="{85DBE384-4D54-4272-A71E-9B6FF6574B23}" srcOrd="1" destOrd="0" presId="urn:microsoft.com/office/officeart/2005/8/layout/vProcess5"/>
    <dgm:cxn modelId="{E7A09B25-EFE7-4F97-8F53-00747CFEDC84}" type="presOf" srcId="{4B294CBF-059A-4997-A947-A2865A730B41}" destId="{ADB929A1-FDAE-4CBE-B94E-952AA5C2243F}" srcOrd="0" destOrd="0" presId="urn:microsoft.com/office/officeart/2005/8/layout/vProcess5"/>
    <dgm:cxn modelId="{B99E172C-EE7A-4820-A13B-5D9B38E588BD}" srcId="{4B294CBF-059A-4997-A947-A2865A730B41}" destId="{7DADD5EB-ABEE-49B6-85BD-BD747CBC78DE}" srcOrd="4" destOrd="0" parTransId="{63BAFED5-528A-462F-AAB8-BA3ABD0BEB51}" sibTransId="{9D8A47D6-F0AF-4A23-99A4-960505345771}"/>
    <dgm:cxn modelId="{35D76E2C-3D76-4982-BD1F-23CC18E1DB5D}" srcId="{4B294CBF-059A-4997-A947-A2865A730B41}" destId="{67E7BD5B-364C-4EB6-8146-2CF4A70DCD0F}" srcOrd="3" destOrd="0" parTransId="{2585E917-5872-4BE1-B8D7-1D5E84B07225}" sibTransId="{1D504378-036E-4A72-BE60-795C66A09108}"/>
    <dgm:cxn modelId="{3430AE52-D567-4D77-B72B-D0C11F7A60E6}" srcId="{4B294CBF-059A-4997-A947-A2865A730B41}" destId="{ECA1088D-7C62-4A82-B8BE-1248CA0D20FD}" srcOrd="1" destOrd="0" parTransId="{7ACE7FB2-6797-4240-97D3-269F2D02AC01}" sibTransId="{CCAF07BD-B4EB-4846-8BF5-0FB8A92802FB}"/>
    <dgm:cxn modelId="{A5A8C76E-BEE3-43CE-97B8-6616B30519B0}" type="presOf" srcId="{B55192CE-E56F-4B4F-BA17-09FE2FA32E17}" destId="{DD8A9BFD-A90A-460E-B18E-35A1439AC6C4}" srcOrd="0" destOrd="0" presId="urn:microsoft.com/office/officeart/2005/8/layout/vProcess5"/>
    <dgm:cxn modelId="{86F5FD7A-3D80-4245-BEB0-EF1946A7E4C8}" type="presOf" srcId="{F20F74CC-0666-4583-8322-30A85834728C}" destId="{E1B1A674-4DF7-46A1-9B32-C05F8F9C0722}" srcOrd="0" destOrd="0" presId="urn:microsoft.com/office/officeart/2005/8/layout/vProcess5"/>
    <dgm:cxn modelId="{BE30C280-8FC5-4B55-82FD-0371AF859576}" type="presOf" srcId="{1D504378-036E-4A72-BE60-795C66A09108}" destId="{47F31CD6-5DED-469F-958D-C41C9593D0FE}" srcOrd="0" destOrd="0" presId="urn:microsoft.com/office/officeart/2005/8/layout/vProcess5"/>
    <dgm:cxn modelId="{9BCFA48F-0442-40A8-8070-9862D79C789E}" type="presOf" srcId="{67E7BD5B-364C-4EB6-8146-2CF4A70DCD0F}" destId="{8C82CA32-CF56-41FB-AF86-74511CBB53A6}" srcOrd="0" destOrd="0" presId="urn:microsoft.com/office/officeart/2005/8/layout/vProcess5"/>
    <dgm:cxn modelId="{BDF13690-D725-4F77-B843-B77929984BDB}" type="presOf" srcId="{ECA1088D-7C62-4A82-B8BE-1248CA0D20FD}" destId="{57DD82F7-ACE5-4259-B25A-58581E26A6E2}" srcOrd="0" destOrd="0" presId="urn:microsoft.com/office/officeart/2005/8/layout/vProcess5"/>
    <dgm:cxn modelId="{DE04C89D-E10F-4FD6-9E81-945FC1C46037}" type="presOf" srcId="{7DADD5EB-ABEE-49B6-85BD-BD747CBC78DE}" destId="{5CCB2B90-2C3D-4C7E-A991-83EBBED43960}" srcOrd="0" destOrd="0" presId="urn:microsoft.com/office/officeart/2005/8/layout/vProcess5"/>
    <dgm:cxn modelId="{5930A7AF-3F09-49B1-BDA8-E1ED007B5EB8}" type="presOf" srcId="{ECA1088D-7C62-4A82-B8BE-1248CA0D20FD}" destId="{3F1DB9FB-888C-4CBE-B0CE-735068EDB353}" srcOrd="1" destOrd="0" presId="urn:microsoft.com/office/officeart/2005/8/layout/vProcess5"/>
    <dgm:cxn modelId="{965E2DB0-58E9-47BF-B88F-8F86E38B6D1C}" type="presOf" srcId="{2A196844-133B-4341-B30E-DC735E52949F}" destId="{1586B905-DAEC-40EE-B46D-76D508F32A50}" srcOrd="0" destOrd="0" presId="urn:microsoft.com/office/officeart/2005/8/layout/vProcess5"/>
    <dgm:cxn modelId="{B50F3AC7-385B-4F67-B4BA-C2202B56B2BC}" type="presOf" srcId="{2A38FEC7-DC1D-43DC-B7D1-EEAE055DA616}" destId="{7D146979-A697-46DC-913C-C3D1319801C0}" srcOrd="0" destOrd="0" presId="urn:microsoft.com/office/officeart/2005/8/layout/vProcess5"/>
    <dgm:cxn modelId="{D3D934D7-6335-4354-8EC0-9F8C37C7CD47}" srcId="{4B294CBF-059A-4997-A947-A2865A730B41}" destId="{2A38FEC7-DC1D-43DC-B7D1-EEAE055DA616}" srcOrd="2" destOrd="0" parTransId="{D92C1696-1322-4807-9FFA-426005A910D3}" sibTransId="{B55192CE-E56F-4B4F-BA17-09FE2FA32E17}"/>
    <dgm:cxn modelId="{715D93FA-2E3F-4EAE-82C5-674CB9578C03}" type="presOf" srcId="{CCAF07BD-B4EB-4846-8BF5-0FB8A92802FB}" destId="{0CCEC41A-6317-41AB-AE6D-77C1A4292784}" srcOrd="0" destOrd="0" presId="urn:microsoft.com/office/officeart/2005/8/layout/vProcess5"/>
    <dgm:cxn modelId="{691C03FD-EE3D-4642-93C3-2B40877772DF}" srcId="{4B294CBF-059A-4997-A947-A2865A730B41}" destId="{F20F74CC-0666-4583-8322-30A85834728C}" srcOrd="0" destOrd="0" parTransId="{D5B5271C-73F0-45D1-9980-1658B74E0E3B}" sibTransId="{2A196844-133B-4341-B30E-DC735E52949F}"/>
    <dgm:cxn modelId="{B67C683A-C4E3-4B24-A08C-4A1115AA9416}" type="presParOf" srcId="{ADB929A1-FDAE-4CBE-B94E-952AA5C2243F}" destId="{E0108FC7-7F76-4D68-BCF9-24ADDCB10B78}" srcOrd="0" destOrd="0" presId="urn:microsoft.com/office/officeart/2005/8/layout/vProcess5"/>
    <dgm:cxn modelId="{A9A159CF-6399-43D2-AC9E-72B960A413FB}" type="presParOf" srcId="{ADB929A1-FDAE-4CBE-B94E-952AA5C2243F}" destId="{E1B1A674-4DF7-46A1-9B32-C05F8F9C0722}" srcOrd="1" destOrd="0" presId="urn:microsoft.com/office/officeart/2005/8/layout/vProcess5"/>
    <dgm:cxn modelId="{D32D2154-286F-4974-9098-043EC81B96A3}" type="presParOf" srcId="{ADB929A1-FDAE-4CBE-B94E-952AA5C2243F}" destId="{57DD82F7-ACE5-4259-B25A-58581E26A6E2}" srcOrd="2" destOrd="0" presId="urn:microsoft.com/office/officeart/2005/8/layout/vProcess5"/>
    <dgm:cxn modelId="{9AE983CB-3EFC-4A41-AFA5-70424F74998E}" type="presParOf" srcId="{ADB929A1-FDAE-4CBE-B94E-952AA5C2243F}" destId="{7D146979-A697-46DC-913C-C3D1319801C0}" srcOrd="3" destOrd="0" presId="urn:microsoft.com/office/officeart/2005/8/layout/vProcess5"/>
    <dgm:cxn modelId="{A0B22EF6-FD66-48E3-9C82-DAC410D661BF}" type="presParOf" srcId="{ADB929A1-FDAE-4CBE-B94E-952AA5C2243F}" destId="{8C82CA32-CF56-41FB-AF86-74511CBB53A6}" srcOrd="4" destOrd="0" presId="urn:microsoft.com/office/officeart/2005/8/layout/vProcess5"/>
    <dgm:cxn modelId="{BEA518C9-B0FF-42A9-9611-EE95A7382FFE}" type="presParOf" srcId="{ADB929A1-FDAE-4CBE-B94E-952AA5C2243F}" destId="{5CCB2B90-2C3D-4C7E-A991-83EBBED43960}" srcOrd="5" destOrd="0" presId="urn:microsoft.com/office/officeart/2005/8/layout/vProcess5"/>
    <dgm:cxn modelId="{AB9591CC-D3AF-43B1-9A42-84D35C825B9E}" type="presParOf" srcId="{ADB929A1-FDAE-4CBE-B94E-952AA5C2243F}" destId="{1586B905-DAEC-40EE-B46D-76D508F32A50}" srcOrd="6" destOrd="0" presId="urn:microsoft.com/office/officeart/2005/8/layout/vProcess5"/>
    <dgm:cxn modelId="{AF829914-6D87-4620-9C36-64C322BC6251}" type="presParOf" srcId="{ADB929A1-FDAE-4CBE-B94E-952AA5C2243F}" destId="{0CCEC41A-6317-41AB-AE6D-77C1A4292784}" srcOrd="7" destOrd="0" presId="urn:microsoft.com/office/officeart/2005/8/layout/vProcess5"/>
    <dgm:cxn modelId="{9992766F-5549-453A-944C-81EA63B948FC}" type="presParOf" srcId="{ADB929A1-FDAE-4CBE-B94E-952AA5C2243F}" destId="{DD8A9BFD-A90A-460E-B18E-35A1439AC6C4}" srcOrd="8" destOrd="0" presId="urn:microsoft.com/office/officeart/2005/8/layout/vProcess5"/>
    <dgm:cxn modelId="{A57A3F74-1427-47FA-A017-7ED21846BB2A}" type="presParOf" srcId="{ADB929A1-FDAE-4CBE-B94E-952AA5C2243F}" destId="{47F31CD6-5DED-469F-958D-C41C9593D0FE}" srcOrd="9" destOrd="0" presId="urn:microsoft.com/office/officeart/2005/8/layout/vProcess5"/>
    <dgm:cxn modelId="{F6A5E902-0674-4916-A453-659713900C71}" type="presParOf" srcId="{ADB929A1-FDAE-4CBE-B94E-952AA5C2243F}" destId="{85DBE384-4D54-4272-A71E-9B6FF6574B23}" srcOrd="10" destOrd="0" presId="urn:microsoft.com/office/officeart/2005/8/layout/vProcess5"/>
    <dgm:cxn modelId="{49C7D7AD-F20E-44CE-8DCD-B02A70F97374}" type="presParOf" srcId="{ADB929A1-FDAE-4CBE-B94E-952AA5C2243F}" destId="{3F1DB9FB-888C-4CBE-B0CE-735068EDB353}" srcOrd="11" destOrd="0" presId="urn:microsoft.com/office/officeart/2005/8/layout/vProcess5"/>
    <dgm:cxn modelId="{88940CC0-CBED-49E8-A26D-0B4849619945}" type="presParOf" srcId="{ADB929A1-FDAE-4CBE-B94E-952AA5C2243F}" destId="{817F5A1E-DAA7-40B5-9C2A-F029CF98900E}" srcOrd="12" destOrd="0" presId="urn:microsoft.com/office/officeart/2005/8/layout/vProcess5"/>
    <dgm:cxn modelId="{34761410-1968-49E4-82A6-8D6085428AA7}" type="presParOf" srcId="{ADB929A1-FDAE-4CBE-B94E-952AA5C2243F}" destId="{8CB6452A-EDB9-452C-B2EC-69733B7F9841}" srcOrd="13" destOrd="0" presId="urn:microsoft.com/office/officeart/2005/8/layout/vProcess5"/>
    <dgm:cxn modelId="{35227705-93FE-4021-9475-B26240CEBEE4}" type="presParOf" srcId="{ADB929A1-FDAE-4CBE-B94E-952AA5C2243F}" destId="{E3453B04-F0B5-4E1B-8FA6-00E32128F21D}" srcOrd="14" destOrd="0" presId="urn:microsoft.com/office/officeart/2005/8/layout/vProcess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B1A674-4DF7-46A1-9B32-C05F8F9C0722}">
      <dsp:nvSpPr>
        <dsp:cNvPr id="0" name=""/>
        <dsp:cNvSpPr/>
      </dsp:nvSpPr>
      <dsp:spPr>
        <a:xfrm>
          <a:off x="0" y="0"/>
          <a:ext cx="4925931" cy="614934"/>
        </a:xfrm>
        <a:prstGeom prst="roundRect">
          <a:avLst>
            <a:gd name="adj" fmla="val 10000"/>
          </a:avLst>
        </a:prstGeom>
        <a:gradFill rotWithShape="0">
          <a:gsLst>
            <a:gs pos="0">
              <a:schemeClr val="accent2">
                <a:hueOff val="0"/>
                <a:satOff val="0"/>
                <a:lumOff val="0"/>
                <a:alphaOff val="0"/>
                <a:tint val="98000"/>
                <a:lumMod val="114000"/>
              </a:schemeClr>
            </a:gs>
            <a:gs pos="100000">
              <a:schemeClr val="accent2">
                <a:hueOff val="0"/>
                <a:satOff val="0"/>
                <a:lumOff val="0"/>
                <a:alphaOff val="0"/>
                <a:shade val="90000"/>
                <a:lumMod val="84000"/>
              </a:schemeClr>
            </a:gs>
          </a:gsLst>
          <a:lin ang="5400000" scaled="0"/>
        </a:gradFill>
        <a:ln>
          <a:noFill/>
        </a:ln>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AU" sz="1600" b="0" i="0" kern="1200" dirty="0"/>
            <a:t>Martin Seligman  ‘learned optimism and character strengths’</a:t>
          </a:r>
          <a:endParaRPr lang="en-US" sz="1600" kern="1200" dirty="0"/>
        </a:p>
      </dsp:txBody>
      <dsp:txXfrm>
        <a:off x="18011" y="18011"/>
        <a:ext cx="4190421" cy="578912"/>
      </dsp:txXfrm>
    </dsp:sp>
    <dsp:sp modelId="{57DD82F7-ACE5-4259-B25A-58581E26A6E2}">
      <dsp:nvSpPr>
        <dsp:cNvPr id="0" name=""/>
        <dsp:cNvSpPr/>
      </dsp:nvSpPr>
      <dsp:spPr>
        <a:xfrm>
          <a:off x="367845" y="700341"/>
          <a:ext cx="4925931" cy="614934"/>
        </a:xfrm>
        <a:prstGeom prst="roundRect">
          <a:avLst>
            <a:gd name="adj" fmla="val 10000"/>
          </a:avLst>
        </a:prstGeom>
        <a:gradFill rotWithShape="0">
          <a:gsLst>
            <a:gs pos="0">
              <a:schemeClr val="accent3">
                <a:hueOff val="0"/>
                <a:satOff val="0"/>
                <a:lumOff val="0"/>
                <a:alphaOff val="0"/>
                <a:tint val="98000"/>
                <a:lumMod val="114000"/>
              </a:schemeClr>
            </a:gs>
            <a:gs pos="100000">
              <a:schemeClr val="accent3">
                <a:hueOff val="0"/>
                <a:satOff val="0"/>
                <a:lumOff val="0"/>
                <a:alphaOff val="0"/>
                <a:shade val="90000"/>
                <a:lumMod val="84000"/>
              </a:schemeClr>
            </a:gs>
          </a:gsLst>
          <a:lin ang="5400000" scaled="0"/>
        </a:gradFill>
        <a:ln>
          <a:noFill/>
        </a:ln>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AU" sz="1600" b="0" i="0" kern="1200" dirty="0"/>
            <a:t>Carol Dweck  ‘growth Mindset’</a:t>
          </a:r>
          <a:endParaRPr lang="en-US" sz="1600" kern="1200" dirty="0"/>
        </a:p>
      </dsp:txBody>
      <dsp:txXfrm>
        <a:off x="385856" y="718352"/>
        <a:ext cx="4122356" cy="578912"/>
      </dsp:txXfrm>
    </dsp:sp>
    <dsp:sp modelId="{7D146979-A697-46DC-913C-C3D1319801C0}">
      <dsp:nvSpPr>
        <dsp:cNvPr id="0" name=""/>
        <dsp:cNvSpPr/>
      </dsp:nvSpPr>
      <dsp:spPr>
        <a:xfrm>
          <a:off x="735690" y="1400683"/>
          <a:ext cx="4925931" cy="614934"/>
        </a:xfrm>
        <a:prstGeom prst="roundRect">
          <a:avLst>
            <a:gd name="adj" fmla="val 10000"/>
          </a:avLst>
        </a:prstGeom>
        <a:gradFill rotWithShape="0">
          <a:gsLst>
            <a:gs pos="0">
              <a:schemeClr val="accent4">
                <a:hueOff val="0"/>
                <a:satOff val="0"/>
                <a:lumOff val="0"/>
                <a:alphaOff val="0"/>
                <a:tint val="98000"/>
                <a:lumMod val="114000"/>
              </a:schemeClr>
            </a:gs>
            <a:gs pos="100000">
              <a:schemeClr val="accent4">
                <a:hueOff val="0"/>
                <a:satOff val="0"/>
                <a:lumOff val="0"/>
                <a:alphaOff val="0"/>
                <a:shade val="90000"/>
                <a:lumMod val="84000"/>
              </a:schemeClr>
            </a:gs>
          </a:gsLst>
          <a:lin ang="5400000" scaled="0"/>
        </a:gradFill>
        <a:ln>
          <a:noFill/>
        </a:ln>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AU" sz="1600" b="0" i="0" kern="1200" dirty="0"/>
            <a:t>Ellen Langer  ‘mindfulness’</a:t>
          </a:r>
          <a:endParaRPr lang="en-US" sz="1600" kern="1200" dirty="0"/>
        </a:p>
      </dsp:txBody>
      <dsp:txXfrm>
        <a:off x="753701" y="1418694"/>
        <a:ext cx="4122356" cy="578912"/>
      </dsp:txXfrm>
    </dsp:sp>
    <dsp:sp modelId="{8C82CA32-CF56-41FB-AF86-74511CBB53A6}">
      <dsp:nvSpPr>
        <dsp:cNvPr id="0" name=""/>
        <dsp:cNvSpPr/>
      </dsp:nvSpPr>
      <dsp:spPr>
        <a:xfrm>
          <a:off x="1103536" y="2101024"/>
          <a:ext cx="4925931" cy="614934"/>
        </a:xfrm>
        <a:prstGeom prst="roundRect">
          <a:avLst>
            <a:gd name="adj" fmla="val 10000"/>
          </a:avLst>
        </a:prstGeom>
        <a:gradFill rotWithShape="0">
          <a:gsLst>
            <a:gs pos="0">
              <a:schemeClr val="accent5">
                <a:hueOff val="0"/>
                <a:satOff val="0"/>
                <a:lumOff val="0"/>
                <a:alphaOff val="0"/>
                <a:tint val="98000"/>
                <a:lumMod val="114000"/>
              </a:schemeClr>
            </a:gs>
            <a:gs pos="100000">
              <a:schemeClr val="accent5">
                <a:hueOff val="0"/>
                <a:satOff val="0"/>
                <a:lumOff val="0"/>
                <a:alphaOff val="0"/>
                <a:shade val="90000"/>
                <a:lumMod val="84000"/>
              </a:schemeClr>
            </a:gs>
          </a:gsLst>
          <a:lin ang="5400000" scaled="0"/>
        </a:gradFill>
        <a:ln>
          <a:noFill/>
        </a:ln>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AU" sz="1600" b="0" i="0" kern="1200" dirty="0"/>
            <a:t>Mihaly Csikszentmihalyi </a:t>
          </a:r>
          <a:r>
            <a:rPr lang="en-AU" sz="1600" b="0" i="1" kern="1200" dirty="0"/>
            <a:t>(pronounced ‘cheek sent me hi’)</a:t>
          </a:r>
          <a:r>
            <a:rPr lang="en-AU" sz="1600" b="0" i="0" kern="1200" dirty="0"/>
            <a:t> ‘flow </a:t>
          </a:r>
          <a:r>
            <a:rPr lang="en-AU" sz="1600" b="0" i="0" kern="1200" dirty="0" err="1"/>
            <a:t>th</a:t>
          </a:r>
          <a:r>
            <a:rPr lang="en-US" sz="1600" b="0" i="0" kern="1200" dirty="0" err="1"/>
            <a:t>eory</a:t>
          </a:r>
          <a:r>
            <a:rPr lang="en-US" sz="1600" b="0" i="0" kern="1200" dirty="0"/>
            <a:t>’</a:t>
          </a:r>
          <a:endParaRPr lang="en-US" sz="1600" kern="1200" dirty="0"/>
        </a:p>
      </dsp:txBody>
      <dsp:txXfrm>
        <a:off x="1121547" y="2119035"/>
        <a:ext cx="4122356" cy="578912"/>
      </dsp:txXfrm>
    </dsp:sp>
    <dsp:sp modelId="{5CCB2B90-2C3D-4C7E-A991-83EBBED43960}">
      <dsp:nvSpPr>
        <dsp:cNvPr id="0" name=""/>
        <dsp:cNvSpPr/>
      </dsp:nvSpPr>
      <dsp:spPr>
        <a:xfrm>
          <a:off x="1471381" y="2801366"/>
          <a:ext cx="4925931" cy="614934"/>
        </a:xfrm>
        <a:prstGeom prst="roundRect">
          <a:avLst>
            <a:gd name="adj" fmla="val 10000"/>
          </a:avLst>
        </a:prstGeom>
        <a:gradFill rotWithShape="0">
          <a:gsLst>
            <a:gs pos="0">
              <a:schemeClr val="accent6">
                <a:hueOff val="0"/>
                <a:satOff val="0"/>
                <a:lumOff val="0"/>
                <a:alphaOff val="0"/>
                <a:tint val="98000"/>
                <a:lumMod val="114000"/>
              </a:schemeClr>
            </a:gs>
            <a:gs pos="100000">
              <a:schemeClr val="accent6">
                <a:hueOff val="0"/>
                <a:satOff val="0"/>
                <a:lumOff val="0"/>
                <a:alphaOff val="0"/>
                <a:shade val="90000"/>
                <a:lumMod val="84000"/>
              </a:schemeClr>
            </a:gs>
          </a:gsLst>
          <a:lin ang="5400000" scaled="0"/>
        </a:gradFill>
        <a:ln>
          <a:noFill/>
        </a:ln>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AU" sz="1600" kern="1200" dirty="0"/>
            <a:t>For a detailed list of researchers visit www.positivepsychologyprogram.com</a:t>
          </a:r>
          <a:endParaRPr lang="en-US" sz="1600" kern="1200" dirty="0"/>
        </a:p>
      </dsp:txBody>
      <dsp:txXfrm>
        <a:off x="1489392" y="2819377"/>
        <a:ext cx="4122356" cy="578912"/>
      </dsp:txXfrm>
    </dsp:sp>
    <dsp:sp modelId="{1586B905-DAEC-40EE-B46D-76D508F32A50}">
      <dsp:nvSpPr>
        <dsp:cNvPr id="0" name=""/>
        <dsp:cNvSpPr/>
      </dsp:nvSpPr>
      <dsp:spPr>
        <a:xfrm>
          <a:off x="4526223" y="449243"/>
          <a:ext cx="399707" cy="399707"/>
        </a:xfrm>
        <a:prstGeom prst="downArrow">
          <a:avLst>
            <a:gd name="adj1" fmla="val 55000"/>
            <a:gd name="adj2" fmla="val 45000"/>
          </a:avLst>
        </a:prstGeom>
        <a:solidFill>
          <a:schemeClr val="accent2">
            <a:tint val="40000"/>
            <a:alpha val="90000"/>
            <a:hueOff val="0"/>
            <a:satOff val="0"/>
            <a:lumOff val="0"/>
            <a:alphaOff val="0"/>
          </a:schemeClr>
        </a:solidFill>
        <a:ln w="9525" cap="rnd" cmpd="sng" algn="ctr">
          <a:solidFill>
            <a:schemeClr val="accent2">
              <a:tint val="40000"/>
              <a:alpha val="90000"/>
              <a:hueOff val="0"/>
              <a:satOff val="0"/>
              <a:lumOff val="0"/>
              <a:alphaOff val="0"/>
            </a:schemeClr>
          </a:solidFill>
          <a:prstDash val="solid"/>
        </a:ln>
        <a:effectLst>
          <a:outerShdw blurRad="38100" dist="25400" dir="5400000" rotWithShape="0">
            <a:srgbClr val="000000">
              <a:alpha val="45000"/>
            </a:srgbClr>
          </a:outerShdw>
        </a:effectLst>
      </dsp:spPr>
      <dsp:style>
        <a:lnRef idx="1">
          <a:scrgbClr r="0" g="0" b="0"/>
        </a:lnRef>
        <a:fillRef idx="1">
          <a:scrgbClr r="0" g="0" b="0"/>
        </a:fillRef>
        <a:effectRef idx="2">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4616157" y="449243"/>
        <a:ext cx="219839" cy="300780"/>
      </dsp:txXfrm>
    </dsp:sp>
    <dsp:sp modelId="{0CCEC41A-6317-41AB-AE6D-77C1A4292784}">
      <dsp:nvSpPr>
        <dsp:cNvPr id="0" name=""/>
        <dsp:cNvSpPr/>
      </dsp:nvSpPr>
      <dsp:spPr>
        <a:xfrm>
          <a:off x="4894069" y="1149584"/>
          <a:ext cx="399707" cy="399707"/>
        </a:xfrm>
        <a:prstGeom prst="downArrow">
          <a:avLst>
            <a:gd name="adj1" fmla="val 55000"/>
            <a:gd name="adj2" fmla="val 45000"/>
          </a:avLst>
        </a:prstGeom>
        <a:solidFill>
          <a:schemeClr val="accent3">
            <a:tint val="40000"/>
            <a:alpha val="90000"/>
            <a:hueOff val="0"/>
            <a:satOff val="0"/>
            <a:lumOff val="0"/>
            <a:alphaOff val="0"/>
          </a:schemeClr>
        </a:solidFill>
        <a:ln w="9525" cap="rnd" cmpd="sng" algn="ctr">
          <a:solidFill>
            <a:schemeClr val="accent3">
              <a:tint val="40000"/>
              <a:alpha val="90000"/>
              <a:hueOff val="0"/>
              <a:satOff val="0"/>
              <a:lumOff val="0"/>
              <a:alphaOff val="0"/>
            </a:schemeClr>
          </a:solidFill>
          <a:prstDash val="solid"/>
        </a:ln>
        <a:effectLst>
          <a:outerShdw blurRad="38100" dist="25400" dir="5400000" rotWithShape="0">
            <a:srgbClr val="000000">
              <a:alpha val="45000"/>
            </a:srgbClr>
          </a:outerShdw>
        </a:effectLst>
      </dsp:spPr>
      <dsp:style>
        <a:lnRef idx="1">
          <a:scrgbClr r="0" g="0" b="0"/>
        </a:lnRef>
        <a:fillRef idx="1">
          <a:scrgbClr r="0" g="0" b="0"/>
        </a:fillRef>
        <a:effectRef idx="2">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4984003" y="1149584"/>
        <a:ext cx="219839" cy="300780"/>
      </dsp:txXfrm>
    </dsp:sp>
    <dsp:sp modelId="{DD8A9BFD-A90A-460E-B18E-35A1439AC6C4}">
      <dsp:nvSpPr>
        <dsp:cNvPr id="0" name=""/>
        <dsp:cNvSpPr/>
      </dsp:nvSpPr>
      <dsp:spPr>
        <a:xfrm>
          <a:off x="5261914" y="1839677"/>
          <a:ext cx="399707" cy="399707"/>
        </a:xfrm>
        <a:prstGeom prst="downArrow">
          <a:avLst>
            <a:gd name="adj1" fmla="val 55000"/>
            <a:gd name="adj2" fmla="val 45000"/>
          </a:avLst>
        </a:prstGeom>
        <a:solidFill>
          <a:schemeClr val="accent4">
            <a:tint val="40000"/>
            <a:alpha val="90000"/>
            <a:hueOff val="0"/>
            <a:satOff val="0"/>
            <a:lumOff val="0"/>
            <a:alphaOff val="0"/>
          </a:schemeClr>
        </a:solidFill>
        <a:ln w="9525" cap="rnd" cmpd="sng" algn="ctr">
          <a:solidFill>
            <a:schemeClr val="accent4">
              <a:tint val="40000"/>
              <a:alpha val="90000"/>
              <a:hueOff val="0"/>
              <a:satOff val="0"/>
              <a:lumOff val="0"/>
              <a:alphaOff val="0"/>
            </a:schemeClr>
          </a:solidFill>
          <a:prstDash val="solid"/>
        </a:ln>
        <a:effectLst>
          <a:outerShdw blurRad="38100" dist="25400" dir="5400000" rotWithShape="0">
            <a:srgbClr val="000000">
              <a:alpha val="45000"/>
            </a:srgbClr>
          </a:outerShdw>
        </a:effectLst>
      </dsp:spPr>
      <dsp:style>
        <a:lnRef idx="1">
          <a:scrgbClr r="0" g="0" b="0"/>
        </a:lnRef>
        <a:fillRef idx="1">
          <a:scrgbClr r="0" g="0" b="0"/>
        </a:fillRef>
        <a:effectRef idx="2">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5351848" y="1839677"/>
        <a:ext cx="219839" cy="300780"/>
      </dsp:txXfrm>
    </dsp:sp>
    <dsp:sp modelId="{47F31CD6-5DED-469F-958D-C41C9593D0FE}">
      <dsp:nvSpPr>
        <dsp:cNvPr id="0" name=""/>
        <dsp:cNvSpPr/>
      </dsp:nvSpPr>
      <dsp:spPr>
        <a:xfrm>
          <a:off x="5629760" y="2546851"/>
          <a:ext cx="399707" cy="399707"/>
        </a:xfrm>
        <a:prstGeom prst="downArrow">
          <a:avLst>
            <a:gd name="adj1" fmla="val 55000"/>
            <a:gd name="adj2" fmla="val 45000"/>
          </a:avLst>
        </a:prstGeom>
        <a:solidFill>
          <a:schemeClr val="accent5">
            <a:tint val="40000"/>
            <a:alpha val="90000"/>
            <a:hueOff val="0"/>
            <a:satOff val="0"/>
            <a:lumOff val="0"/>
            <a:alphaOff val="0"/>
          </a:schemeClr>
        </a:solidFill>
        <a:ln w="9525" cap="rnd" cmpd="sng" algn="ctr">
          <a:solidFill>
            <a:schemeClr val="accent5">
              <a:tint val="40000"/>
              <a:alpha val="90000"/>
              <a:hueOff val="0"/>
              <a:satOff val="0"/>
              <a:lumOff val="0"/>
              <a:alphaOff val="0"/>
            </a:schemeClr>
          </a:solidFill>
          <a:prstDash val="solid"/>
        </a:ln>
        <a:effectLst>
          <a:outerShdw blurRad="38100" dist="25400" dir="5400000" rotWithShape="0">
            <a:srgbClr val="000000">
              <a:alpha val="45000"/>
            </a:srgbClr>
          </a:outerShdw>
        </a:effectLst>
      </dsp:spPr>
      <dsp:style>
        <a:lnRef idx="1">
          <a:scrgbClr r="0" g="0" b="0"/>
        </a:lnRef>
        <a:fillRef idx="1">
          <a:scrgbClr r="0" g="0" b="0"/>
        </a:fillRef>
        <a:effectRef idx="2">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5719694" y="2546851"/>
        <a:ext cx="219839" cy="300780"/>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9" name="Rectangle 8"/>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en-US"/>
              <a:t>Click to edit Master title style</a:t>
            </a:r>
            <a:endParaRPr lang="en-US" dirty="0"/>
          </a:p>
        </p:txBody>
      </p:sp>
      <p:sp>
        <p:nvSpPr>
          <p:cNvPr id="3" name="Subtitle 2"/>
          <p:cNvSpPr>
            <a:spLocks noGrp="1"/>
          </p:cNvSpPr>
          <p:nvPr>
            <p:ph type="subTitle" idx="1"/>
          </p:nvPr>
        </p:nvSpPr>
        <p:spPr bwMode="gray">
          <a:xfrm>
            <a:off x="1154955" y="4777380"/>
            <a:ext cx="8825658"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bwMode="gray">
          <a:xfrm rot="5400000">
            <a:off x="10158984" y="1792224"/>
            <a:ext cx="990599" cy="304799"/>
          </a:xfrm>
        </p:spPr>
        <p:txBody>
          <a:bodyPr anchor="t"/>
          <a:lstStyle>
            <a:lvl1pPr algn="l">
              <a:defRPr b="0" i="0">
                <a:solidFill>
                  <a:schemeClr val="bg1">
                    <a:alpha val="60000"/>
                  </a:schemeClr>
                </a:solidFill>
              </a:defRPr>
            </a:lvl1pPr>
          </a:lstStyle>
          <a:p>
            <a:fld id="{5923F103-BC34-4FE4-A40E-EDDEECFDA5D0}" type="datetimeFigureOut">
              <a:rPr lang="en-US" dirty="0"/>
              <a:pPr/>
              <a:t>9/27/19</a:t>
            </a:fld>
            <a:endParaRPr lang="en-US" dirty="0"/>
          </a:p>
        </p:txBody>
      </p:sp>
      <p:sp>
        <p:nvSpPr>
          <p:cNvPr id="5" name="Footer Placeholder 4"/>
          <p:cNvSpPr>
            <a:spLocks noGrp="1"/>
          </p:cNvSpPr>
          <p:nvPr>
            <p:ph type="ftr" sz="quarter" idx="11"/>
          </p:nvPr>
        </p:nvSpPr>
        <p:spPr bwMode="gray">
          <a:xfrm rot="5400000">
            <a:off x="8951976" y="3227832"/>
            <a:ext cx="3859795" cy="304801"/>
          </a:xfrm>
        </p:spPr>
        <p:txBody>
          <a:bodyPr/>
          <a:lstStyle>
            <a:lvl1pPr>
              <a:defRPr b="0" i="0">
                <a:solidFill>
                  <a:schemeClr val="bg1">
                    <a:alpha val="60000"/>
                  </a:schemeClr>
                </a:solidFill>
              </a:defRPr>
            </a:lvl1pPr>
          </a:lstStyle>
          <a:p>
            <a:endParaRPr lang="en-US" dirty="0"/>
          </a:p>
        </p:txBody>
      </p:sp>
      <p:sp>
        <p:nvSpPr>
          <p:cNvPr id="11" name="Rectangle 1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Slide Number Placeholder 5"/>
          <p:cNvSpPr>
            <a:spLocks noGrp="1"/>
          </p:cNvSpPr>
          <p:nvPr>
            <p:ph type="sldNum" sz="quarter" idx="12"/>
          </p:nvPr>
        </p:nvSpPr>
        <p:spPr>
          <a:xfrm>
            <a:off x="10352540" y="295729"/>
            <a:ext cx="838199" cy="767687"/>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3" name="Rectangle 12"/>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4969927"/>
            <a:ext cx="8825659"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4" y="685800"/>
            <a:ext cx="8825659"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5536665"/>
            <a:ext cx="8825658" cy="493712"/>
          </a:xfr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23A1CC3-2375-41D4-9E03-427CAF2A4C1A}" type="datetimeFigureOut">
              <a:rPr lang="en-US" dirty="0"/>
              <a:t>9/27/19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48798" y="1063417"/>
            <a:ext cx="8831816" cy="1372986"/>
          </a:xfrm>
        </p:spPr>
        <p:txBody>
          <a:bodyPr/>
          <a:lstStyle>
            <a:lvl1pPr>
              <a:defRPr sz="4000"/>
            </a:lvl1pPr>
          </a:lstStyle>
          <a:p>
            <a:r>
              <a:rPr lang="en-US"/>
              <a:t>Click to edit Master title style</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AFF16868-8199-4C2C-A5B1-63AEE139F88E}" type="datetimeFigureOut">
              <a:rPr lang="en-US" dirty="0"/>
              <a:t>9/27/19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7" name="Rectangle 16"/>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Oval 24"/>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6" name="TextBox 15"/>
          <p:cNvSpPr txBox="1"/>
          <p:nvPr/>
        </p:nvSpPr>
        <p:spPr bwMode="gray">
          <a:xfrm>
            <a:off x="881566" y="607336"/>
            <a:ext cx="801912"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13" name="TextBox 12"/>
          <p:cNvSpPr txBox="1"/>
          <p:nvPr/>
        </p:nvSpPr>
        <p:spPr bwMode="gray">
          <a:xfrm>
            <a:off x="9884458" y="2613787"/>
            <a:ext cx="652763"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2" name="Title 1"/>
          <p:cNvSpPr>
            <a:spLocks noGrp="1"/>
          </p:cNvSpPr>
          <p:nvPr>
            <p:ph type="title"/>
          </p:nvPr>
        </p:nvSpPr>
        <p:spPr>
          <a:xfrm>
            <a:off x="1581878" y="982134"/>
            <a:ext cx="8453906" cy="2696632"/>
          </a:xfrm>
        </p:spPr>
        <p:txBody>
          <a:bodyPr/>
          <a:lstStyle>
            <a:lvl1pPr>
              <a:defRPr sz="4000"/>
            </a:lvl1pPr>
          </a:lstStyle>
          <a:p>
            <a:r>
              <a:rPr lang="en-US"/>
              <a:t>Click to edit Master title style</a:t>
            </a:r>
            <a:endParaRPr lang="en-US" dirty="0"/>
          </a:p>
        </p:txBody>
      </p:sp>
      <p:sp>
        <p:nvSpPr>
          <p:cNvPr id="14" name="Text Placeholder 3"/>
          <p:cNvSpPr>
            <a:spLocks noGrp="1"/>
          </p:cNvSpPr>
          <p:nvPr>
            <p:ph type="body" sz="half" idx="13"/>
          </p:nvPr>
        </p:nvSpPr>
        <p:spPr bwMode="gray">
          <a:xfrm>
            <a:off x="1945945" y="3678766"/>
            <a:ext cx="7731219" cy="342174"/>
          </a:xfrm>
        </p:spPr>
        <p:txBody>
          <a:bodyPr anchor="t">
            <a:normAutofit/>
          </a:bodyPr>
          <a:lstStyle>
            <a:lvl1pPr marL="0" indent="0">
              <a:buNone/>
              <a:defRPr lang="en-US" sz="1400" b="0" i="0" kern="1200" cap="small" dirty="0">
                <a:solidFill>
                  <a:schemeClr val="accent1">
                    <a:lumMod val="60000"/>
                    <a:lumOff val="4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2"/>
          </p:nvPr>
        </p:nvSpPr>
        <p:spPr>
          <a:xfrm>
            <a:off x="1154954" y="5029199"/>
            <a:ext cx="9244897" cy="997857"/>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AAD9FF7F-6988-44CC-821B-644E70CD2F73}" type="datetimeFigureOut">
              <a:rPr lang="en-US" dirty="0"/>
              <a:t>9/27/19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9" name="Rectangle 18"/>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5024967"/>
            <a:ext cx="8825659" cy="860400"/>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C12C299-16B2-4475-990D-751901EACC14}" type="datetimeFigureOut">
              <a:rPr lang="en-US" dirty="0"/>
              <a:t>9/27/19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2603502"/>
            <a:ext cx="314187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1154953" y="3179764"/>
            <a:ext cx="314187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12721" y="2603500"/>
            <a:ext cx="314700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4512721" y="3179763"/>
            <a:ext cx="314700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888135" y="2603501"/>
            <a:ext cx="3145730"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888329" y="3179762"/>
            <a:ext cx="3145536"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440397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7240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9FE86839-B9D8-4651-8783-F325ECE74E65}" type="datetimeFigureOut">
              <a:rPr lang="en-US" dirty="0"/>
              <a:t>9/27/19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4532844"/>
            <a:ext cx="305043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Picture Placeholder 2"/>
          <p:cNvSpPr>
            <a:spLocks noGrp="1" noChangeAspect="1"/>
          </p:cNvSpPr>
          <p:nvPr>
            <p:ph type="pic" idx="15"/>
          </p:nvPr>
        </p:nvSpPr>
        <p:spPr>
          <a:xfrm>
            <a:off x="1334553"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1154954" y="5109106"/>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68865" y="4532844"/>
            <a:ext cx="3050438" cy="576263"/>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1" name="Picture Placeholder 2"/>
          <p:cNvSpPr>
            <a:spLocks noGrp="1" noChangeAspect="1"/>
          </p:cNvSpPr>
          <p:nvPr>
            <p:ph type="pic" idx="21"/>
          </p:nvPr>
        </p:nvSpPr>
        <p:spPr>
          <a:xfrm>
            <a:off x="4748462" y="2603500"/>
            <a:ext cx="2691243"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4570172" y="5109105"/>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982775" y="4532845"/>
            <a:ext cx="3051095"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2"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982775" y="5109104"/>
            <a:ext cx="3051096"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43" name="Straight Connector 42"/>
          <p:cNvCxnSpPr/>
          <p:nvPr/>
        </p:nvCxnSpPr>
        <p:spPr>
          <a:xfrm>
            <a:off x="440583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7797802"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FD484F64-32F6-45C5-931F-ADC1662401D0}" type="datetimeFigureOut">
              <a:rPr lang="en-US" dirty="0"/>
              <a:t>9/27/19</a:t>
            </a:fld>
            <a:endParaRPr lang="en-US" dirty="0"/>
          </a:p>
        </p:txBody>
      </p:sp>
      <p:sp>
        <p:nvSpPr>
          <p:cNvPr id="8" name="Footer Placeholder 7"/>
          <p:cNvSpPr>
            <a:spLocks noGrp="1"/>
          </p:cNvSpPr>
          <p:nvPr>
            <p:ph type="ftr" sz="quarter" idx="11"/>
          </p:nvPr>
        </p:nvSpPr>
        <p:spPr>
          <a:xfrm>
            <a:off x="561111" y="6391838"/>
            <a:ext cx="3644282" cy="304801"/>
          </a:xfrm>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154954" y="2603500"/>
            <a:ext cx="8825659" cy="3416300"/>
          </a:xfrm>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695439" y="6391838"/>
            <a:ext cx="990599" cy="304799"/>
          </a:xfrm>
        </p:spPr>
        <p:txBody>
          <a:bodyPr/>
          <a:lstStyle/>
          <a:p>
            <a:fld id="{53086D93-FCAC-47E0-A2EE-787E62CA814C}" type="datetimeFigureOut">
              <a:rPr lang="en-US" dirty="0"/>
              <a:t>9/27/19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bwMode="gray">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85235" y="1278467"/>
            <a:ext cx="1409965" cy="4748590"/>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1154954" y="1278467"/>
            <a:ext cx="6256025" cy="474859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653104" y="6391838"/>
            <a:ext cx="992135" cy="304799"/>
          </a:xfrm>
        </p:spPr>
        <p:txBody>
          <a:bodyPr/>
          <a:lstStyle/>
          <a:p>
            <a:fld id="{CDA879A6-0FD0-4734-A311-86BFCA472E6E}" type="datetimeFigureOut">
              <a:rPr lang="en-US" dirty="0"/>
              <a:t>9/27/19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1154954" y="2603500"/>
            <a:ext cx="8825659" cy="3416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9C9CA7B-DFD4-44B5-8C60-D14B8CD1FB59}" type="datetimeFigureOut">
              <a:rPr lang="en-US" dirty="0"/>
              <a:t>9/27/19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677645"/>
            <a:ext cx="4351025" cy="2283824"/>
          </a:xfrm>
        </p:spPr>
        <p:txBody>
          <a:bodyPr anchor="ctr"/>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895559" y="2677644"/>
            <a:ext cx="3757545" cy="2283824"/>
          </a:xfrm>
        </p:spPr>
        <p:txBody>
          <a:bodyPr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34E6425-0181-43F2-84FC-787E803FD2F8}" type="datetimeFigureOut">
              <a:rPr lang="en-US" dirty="0"/>
              <a:t>9/27/19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BDB8791-F1B0-41E7-B7FD-A781E65C4266}" type="datetimeFigureOut">
              <a:rPr lang="en-US" dirty="0"/>
              <a:t>9/27/19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08712" y="3179762"/>
            <a:ext cx="4825159" cy="2840039"/>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FDD63B2-E120-4ED8-B27B-C685F510A5FE}" type="datetimeFigureOut">
              <a:rPr lang="en-US" dirty="0"/>
              <a:t>9/27/19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Title 1"/>
          <p:cNvSpPr>
            <a:spLocks noGrp="1"/>
          </p:cNvSpPr>
          <p:nvPr>
            <p:ph type="title"/>
          </p:nvPr>
        </p:nvSpPr>
        <p:spPr>
          <a:xfrm>
            <a:off x="1154954" y="973668"/>
            <a:ext cx="8761413" cy="706964"/>
          </a:xfrm>
        </p:spPr>
        <p:txBody>
          <a:bodyPr/>
          <a:lstStyle>
            <a:lvl1pPr>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AA18ACC-A947-437B-A130-35BD54FDF1E9}" type="datetimeFigureOut">
              <a:rPr lang="en-US" dirty="0"/>
              <a:t>9/27/19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8D7E02-BCB8-4D50-A234-369438C08659}" type="datetimeFigureOut">
              <a:rPr lang="en-US" dirty="0"/>
              <a:t>9/27/19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295400"/>
            <a:ext cx="2793158" cy="16002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5781146" y="1447800"/>
            <a:ext cx="5190066" cy="45720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bwMode="gray">
          <a:xfrm>
            <a:off x="1154954" y="3129280"/>
            <a:ext cx="2793158" cy="2895599"/>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6E86A4C-8E40-4F87-A4F0-01A0687C5742}" type="datetimeFigureOut">
              <a:rPr lang="en-US" dirty="0"/>
              <a:t>9/27/19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693333"/>
            <a:ext cx="3865134" cy="1735667"/>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lvl="0" indent="0" algn="ctr">
              <a:buNone/>
            </a:pPr>
            <a:r>
              <a:rPr lang="en-US"/>
              <a:t>Click icon to add picture</a:t>
            </a:r>
            <a:endParaRPr lang="en-US" dirty="0"/>
          </a:p>
        </p:txBody>
      </p:sp>
      <p:sp>
        <p:nvSpPr>
          <p:cNvPr id="4" name="Text Placeholder 3"/>
          <p:cNvSpPr>
            <a:spLocks noGrp="1"/>
          </p:cNvSpPr>
          <p:nvPr>
            <p:ph type="body" sz="half" idx="2"/>
          </p:nvPr>
        </p:nvSpPr>
        <p:spPr bwMode="gray">
          <a:xfrm>
            <a:off x="1154954" y="3657600"/>
            <a:ext cx="3859212" cy="1371600"/>
          </a:xfrm>
        </p:spPr>
        <p:txBody>
          <a:bodyPr>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5E72C73-2D91-4E12-BA25-F0AA0C03599B}" type="datetimeFigureOut">
              <a:rPr lang="en-US" dirty="0"/>
              <a:t>9/27/19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7" name="Rectangle 6"/>
            <p:cNvSpPr/>
            <p:nvPr/>
          </p:nvSpPr>
          <p:spPr>
            <a:xfrm>
              <a:off x="0" y="0"/>
              <a:ext cx="12192000" cy="6858000"/>
            </a:xfrm>
            <a:prstGeom prst="rect">
              <a:avLst/>
            </a:prstGeom>
            <a:blipFill>
              <a:blip r:embed="rId19">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4" y="973668"/>
            <a:ext cx="8761413" cy="706964"/>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653104" y="6391838"/>
            <a:ext cx="990599" cy="304799"/>
          </a:xfrm>
          <a:prstGeom prst="rect">
            <a:avLst/>
          </a:prstGeom>
        </p:spPr>
        <p:txBody>
          <a:bodyPr vert="horz" lIns="91440" tIns="45720" rIns="91440" bIns="45720" rtlCol="0" anchor="ctr"/>
          <a:lstStyle>
            <a:lvl1pPr algn="r">
              <a:defRPr sz="1000" b="1" i="0">
                <a:solidFill>
                  <a:schemeClr val="accent1"/>
                </a:solidFill>
              </a:defRPr>
            </a:lvl1pPr>
          </a:lstStyle>
          <a:p>
            <a:fld id="{2BE451C3-0FF4-47C4-B829-773ADF60F88C}" type="datetimeFigureOut">
              <a:rPr lang="en-US" dirty="0"/>
              <a:t>9/27/19</a:t>
            </a:fld>
            <a:endParaRPr lang="en-US" dirty="0"/>
          </a:p>
        </p:txBody>
      </p:sp>
      <p:sp>
        <p:nvSpPr>
          <p:cNvPr id="5" name="Footer Placeholder 4"/>
          <p:cNvSpPr>
            <a:spLocks noGrp="1"/>
          </p:cNvSpPr>
          <p:nvPr>
            <p:ph type="ftr" sz="quarter" idx="3"/>
          </p:nvPr>
        </p:nvSpPr>
        <p:spPr>
          <a:xfrm>
            <a:off x="561110" y="6391838"/>
            <a:ext cx="3859795" cy="304801"/>
          </a:xfrm>
          <a:prstGeom prst="rect">
            <a:avLst/>
          </a:prstGeom>
        </p:spPr>
        <p:txBody>
          <a:bodyPr vert="horz" lIns="91440" tIns="45720" rIns="91440" bIns="45720" rtlCol="0" anchor="ctr"/>
          <a:lstStyle>
            <a:lvl1pPr algn="l">
              <a:defRPr sz="1000" b="1" i="0">
                <a:solidFill>
                  <a:schemeClr val="accent1"/>
                </a:solidFill>
              </a:defRPr>
            </a:lvl1pPr>
          </a:lstStyle>
          <a:p>
            <a:endParaRPr lang="en-US" dirty="0"/>
          </a:p>
        </p:txBody>
      </p:sp>
      <p:sp>
        <p:nvSpPr>
          <p:cNvPr id="21" name="Rectangle 2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73" r:id="rId3"/>
    <p:sldLayoutId id="2147483652" r:id="rId4"/>
    <p:sldLayoutId id="2147483653" r:id="rId5"/>
    <p:sldLayoutId id="2147483654" r:id="rId6"/>
    <p:sldLayoutId id="2147483655" r:id="rId7"/>
    <p:sldLayoutId id="2147483656" r:id="rId8"/>
    <p:sldLayoutId id="2147483668" r:id="rId9"/>
    <p:sldLayoutId id="2147483667" r:id="rId10"/>
    <p:sldLayoutId id="2147483661" r:id="rId11"/>
    <p:sldLayoutId id="2147483672" r:id="rId12"/>
    <p:sldLayoutId id="2147483662" r:id="rId13"/>
    <p:sldLayoutId id="2147483669" r:id="rId14"/>
    <p:sldLayoutId id="2147483670" r:id="rId15"/>
    <p:sldLayoutId id="2147483658" r:id="rId16"/>
    <p:sldLayoutId id="2147483659" r:id="rId17"/>
  </p:sldLayoutIdLst>
  <p:hf sldNum="0" hdr="0" ftr="0" dt="0"/>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hyperlink" Target="http://www.girlpowerworkshops.com.au/" TargetMode="External"/><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3.png"/><Relationship Id="rId4" Type="http://schemas.openxmlformats.org/officeDocument/2006/relationships/image" Target="../media/image4.jp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3.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3.png"/><Relationship Id="rId4" Type="http://schemas.openxmlformats.org/officeDocument/2006/relationships/image" Target="../media/image6.jp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3.png"/><Relationship Id="rId5" Type="http://schemas.openxmlformats.org/officeDocument/2006/relationships/hyperlink" Target="https://www.viacharacter.org/survey/account/register" TargetMode="Externa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3.png"/><Relationship Id="rId4" Type="http://schemas.openxmlformats.org/officeDocument/2006/relationships/image" Target="../media/image8.jp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3.png"/><Relationship Id="rId4" Type="http://schemas.openxmlformats.org/officeDocument/2006/relationships/image" Target="../media/image9.jp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3.png"/><Relationship Id="rId4" Type="http://schemas.openxmlformats.org/officeDocument/2006/relationships/image" Target="../media/image10.jpg"/></Relationships>
</file>

<file path=ppt/slides/_rels/slide9.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2.xml"/><Relationship Id="rId7" Type="http://schemas.openxmlformats.org/officeDocument/2006/relationships/diagramQuickStyle" Target="../diagrams/quickStyle1.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3.png"/><Relationship Id="rId4" Type="http://schemas.openxmlformats.org/officeDocument/2006/relationships/image" Target="../media/image2.png"/><Relationship Id="rId9" Type="http://schemas.microsoft.com/office/2007/relationships/diagramDrawing" Target="../diagrams/drawing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Freeform 5">
            <a:extLst>
              <a:ext uri="{FF2B5EF4-FFF2-40B4-BE49-F238E27FC236}">
                <a16:creationId xmlns:a16="http://schemas.microsoft.com/office/drawing/2014/main" id="{11CAC6F2-0806-417B-BF5D-5AEF6195FA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sp>
      <p:sp>
        <p:nvSpPr>
          <p:cNvPr id="21" name="Rectangle 20">
            <a:extLst>
              <a:ext uri="{FF2B5EF4-FFF2-40B4-BE49-F238E27FC236}">
                <a16:creationId xmlns:a16="http://schemas.microsoft.com/office/drawing/2014/main" id="{D4723B02-0AAB-4F6E-BA41-8ED99D559D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455E89B9-317A-4AC2-8D75-947E35CAA790}"/>
              </a:ext>
            </a:extLst>
          </p:cNvPr>
          <p:cNvSpPr>
            <a:spLocks noGrp="1"/>
          </p:cNvSpPr>
          <p:nvPr>
            <p:ph type="ctrTitle"/>
          </p:nvPr>
        </p:nvSpPr>
        <p:spPr>
          <a:xfrm>
            <a:off x="6879763" y="784421"/>
            <a:ext cx="3710808" cy="3281957"/>
          </a:xfrm>
        </p:spPr>
        <p:txBody>
          <a:bodyPr>
            <a:normAutofit/>
          </a:bodyPr>
          <a:lstStyle/>
          <a:p>
            <a:r>
              <a:rPr lang="en-AU" sz="4800" dirty="0">
                <a:solidFill>
                  <a:srgbClr val="EBEBEB"/>
                </a:solidFill>
              </a:rPr>
              <a:t>Positive Psychology</a:t>
            </a:r>
            <a:endParaRPr lang="en-US" sz="4800" dirty="0">
              <a:solidFill>
                <a:srgbClr val="EBEBEB"/>
              </a:solidFill>
            </a:endParaRPr>
          </a:p>
        </p:txBody>
      </p:sp>
      <p:sp>
        <p:nvSpPr>
          <p:cNvPr id="3" name="Subtitle 2">
            <a:extLst>
              <a:ext uri="{FF2B5EF4-FFF2-40B4-BE49-F238E27FC236}">
                <a16:creationId xmlns:a16="http://schemas.microsoft.com/office/drawing/2014/main" id="{E71F5889-6D83-4F33-98BC-A674E333B79C}"/>
              </a:ext>
            </a:extLst>
          </p:cNvPr>
          <p:cNvSpPr>
            <a:spLocks noGrp="1"/>
          </p:cNvSpPr>
          <p:nvPr>
            <p:ph type="subTitle" idx="1"/>
          </p:nvPr>
        </p:nvSpPr>
        <p:spPr>
          <a:xfrm>
            <a:off x="7044018" y="4312033"/>
            <a:ext cx="3382298" cy="1150156"/>
          </a:xfrm>
        </p:spPr>
        <p:txBody>
          <a:bodyPr>
            <a:normAutofit/>
          </a:bodyPr>
          <a:lstStyle/>
          <a:p>
            <a:r>
              <a:rPr lang="en-AU" sz="3600" dirty="0"/>
              <a:t>What is it?</a:t>
            </a:r>
            <a:endParaRPr lang="en-US" sz="3600" dirty="0"/>
          </a:p>
        </p:txBody>
      </p:sp>
      <p:pic>
        <p:nvPicPr>
          <p:cNvPr id="6" name="Picture 5" descr="A close up of a sign&#10;&#10;Description automatically generated">
            <a:extLst>
              <a:ext uri="{FF2B5EF4-FFF2-40B4-BE49-F238E27FC236}">
                <a16:creationId xmlns:a16="http://schemas.microsoft.com/office/drawing/2014/main" id="{B7803B5C-D58A-47BA-9BB4-B657425637BE}"/>
              </a:ext>
            </a:extLst>
          </p:cNvPr>
          <p:cNvPicPr>
            <a:picLocks noChangeAspect="1"/>
          </p:cNvPicPr>
          <p:nvPr/>
        </p:nvPicPr>
        <p:blipFill>
          <a:blip r:embed="rId4"/>
          <a:stretch>
            <a:fillRect/>
          </a:stretch>
        </p:blipFill>
        <p:spPr>
          <a:xfrm>
            <a:off x="1228551" y="1114621"/>
            <a:ext cx="4628758" cy="4628758"/>
          </a:xfrm>
          <a:prstGeom prst="roundRect">
            <a:avLst>
              <a:gd name="adj" fmla="val 1858"/>
            </a:avLst>
          </a:prstGeom>
          <a:effectLst>
            <a:outerShdw blurRad="50800" dist="50800" dir="5400000" algn="tl" rotWithShape="0">
              <a:srgbClr val="000000">
                <a:alpha val="43000"/>
              </a:srgbClr>
            </a:outerShdw>
          </a:effectLst>
        </p:spPr>
      </p:pic>
      <p:pic>
        <p:nvPicPr>
          <p:cNvPr id="5" name="Recorded Sound">
            <a:hlinkClick r:id="" action="ppaction://media"/>
            <a:extLst>
              <a:ext uri="{FF2B5EF4-FFF2-40B4-BE49-F238E27FC236}">
                <a16:creationId xmlns:a16="http://schemas.microsoft.com/office/drawing/2014/main" id="{9CF6C60D-026C-4A1D-9F62-84AD8979BC5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35351"/>
            <a:ext cx="609600" cy="609600"/>
          </a:xfrm>
          <a:prstGeom prst="rect">
            <a:avLst/>
          </a:prstGeom>
        </p:spPr>
      </p:pic>
    </p:spTree>
    <p:extLst>
      <p:ext uri="{BB962C8B-B14F-4D97-AF65-F5344CB8AC3E}">
        <p14:creationId xmlns:p14="http://schemas.microsoft.com/office/powerpoint/2010/main" val="704128327"/>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99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5D9293-554D-4504-8C80-98942CCE6416}"/>
              </a:ext>
            </a:extLst>
          </p:cNvPr>
          <p:cNvSpPr>
            <a:spLocks noGrp="1"/>
          </p:cNvSpPr>
          <p:nvPr>
            <p:ph type="title"/>
          </p:nvPr>
        </p:nvSpPr>
        <p:spPr>
          <a:xfrm>
            <a:off x="1154954" y="973668"/>
            <a:ext cx="8761413" cy="706964"/>
          </a:xfrm>
        </p:spPr>
        <p:txBody>
          <a:bodyPr>
            <a:normAutofit/>
          </a:bodyPr>
          <a:lstStyle/>
          <a:p>
            <a:r>
              <a:rPr lang="en-AU"/>
              <a:t>Girl Power Workshops</a:t>
            </a:r>
            <a:endParaRPr lang="en-US"/>
          </a:p>
        </p:txBody>
      </p:sp>
      <p:pic>
        <p:nvPicPr>
          <p:cNvPr id="7" name="Picture 6" descr="A person sitting posing for the camera&#10;&#10;Description automatically generated">
            <a:extLst>
              <a:ext uri="{FF2B5EF4-FFF2-40B4-BE49-F238E27FC236}">
                <a16:creationId xmlns:a16="http://schemas.microsoft.com/office/drawing/2014/main" id="{EAE5BA92-B643-4A5F-A118-39C44E68C47A}"/>
              </a:ext>
            </a:extLst>
          </p:cNvPr>
          <p:cNvPicPr>
            <a:picLocks noChangeAspect="1"/>
          </p:cNvPicPr>
          <p:nvPr/>
        </p:nvPicPr>
        <p:blipFill rotWithShape="1">
          <a:blip r:embed="rId2"/>
          <a:srcRect r="2" b="32314"/>
          <a:stretch/>
        </p:blipFill>
        <p:spPr>
          <a:xfrm>
            <a:off x="1151467" y="2775951"/>
            <a:ext cx="3031901" cy="3067163"/>
          </a:xfrm>
          <a:prstGeom prst="roundRect">
            <a:avLst>
              <a:gd name="adj" fmla="val 1858"/>
            </a:avLst>
          </a:prstGeom>
          <a:effectLst>
            <a:outerShdw blurRad="50800" dist="50800" dir="5400000" algn="tl" rotWithShape="0">
              <a:srgbClr val="000000">
                <a:alpha val="43000"/>
              </a:srgbClr>
            </a:outerShdw>
          </a:effectLst>
        </p:spPr>
      </p:pic>
      <p:sp>
        <p:nvSpPr>
          <p:cNvPr id="3" name="Content Placeholder 2">
            <a:extLst>
              <a:ext uri="{FF2B5EF4-FFF2-40B4-BE49-F238E27FC236}">
                <a16:creationId xmlns:a16="http://schemas.microsoft.com/office/drawing/2014/main" id="{9AF8BCB1-4AEF-469B-B2C0-6E5CEF37EDD1}"/>
              </a:ext>
            </a:extLst>
          </p:cNvPr>
          <p:cNvSpPr>
            <a:spLocks noGrp="1"/>
          </p:cNvSpPr>
          <p:nvPr>
            <p:ph idx="1"/>
          </p:nvPr>
        </p:nvSpPr>
        <p:spPr>
          <a:xfrm>
            <a:off x="4641336" y="2603500"/>
            <a:ext cx="6551597" cy="3416300"/>
          </a:xfrm>
        </p:spPr>
        <p:txBody>
          <a:bodyPr anchor="ctr">
            <a:normAutofit/>
          </a:bodyPr>
          <a:lstStyle/>
          <a:p>
            <a:r>
              <a:rPr lang="en-AU" dirty="0"/>
              <a:t>Thank you for listening to our presentation</a:t>
            </a:r>
          </a:p>
          <a:p>
            <a:r>
              <a:rPr lang="en-AU" dirty="0"/>
              <a:t>We are excited to work together, in empowering the women of tomorrow</a:t>
            </a:r>
          </a:p>
          <a:p>
            <a:r>
              <a:rPr lang="en-AU" dirty="0"/>
              <a:t>Joni Combe, Director at Girl Power Workshops Australia.</a:t>
            </a:r>
          </a:p>
          <a:p>
            <a:r>
              <a:rPr lang="en-AU" dirty="0">
                <a:hlinkClick r:id="rId3"/>
              </a:rPr>
              <a:t>www.girlpowerworkshops.com.au</a:t>
            </a:r>
            <a:endParaRPr lang="en-AU" dirty="0"/>
          </a:p>
          <a:p>
            <a:pPr marL="0" indent="0">
              <a:buNone/>
            </a:pPr>
            <a:endParaRPr lang="en-US" dirty="0"/>
          </a:p>
        </p:txBody>
      </p:sp>
    </p:spTree>
    <p:extLst>
      <p:ext uri="{BB962C8B-B14F-4D97-AF65-F5344CB8AC3E}">
        <p14:creationId xmlns:p14="http://schemas.microsoft.com/office/powerpoint/2010/main" val="16931510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E75452-7529-4393-9BCA-EE8BA15A30FC}"/>
              </a:ext>
            </a:extLst>
          </p:cNvPr>
          <p:cNvSpPr>
            <a:spLocks noGrp="1"/>
          </p:cNvSpPr>
          <p:nvPr>
            <p:ph type="title"/>
          </p:nvPr>
        </p:nvSpPr>
        <p:spPr>
          <a:xfrm>
            <a:off x="1154954" y="973668"/>
            <a:ext cx="8761413" cy="706964"/>
          </a:xfrm>
        </p:spPr>
        <p:txBody>
          <a:bodyPr>
            <a:normAutofit/>
          </a:bodyPr>
          <a:lstStyle/>
          <a:p>
            <a:r>
              <a:rPr lang="en-AU">
                <a:solidFill>
                  <a:srgbClr val="EBEBEB"/>
                </a:solidFill>
              </a:rPr>
              <a:t>What is Positive Psychology?</a:t>
            </a:r>
            <a:endParaRPr lang="en-US">
              <a:solidFill>
                <a:srgbClr val="EBEBEB"/>
              </a:solidFill>
            </a:endParaRPr>
          </a:p>
        </p:txBody>
      </p:sp>
      <p:pic>
        <p:nvPicPr>
          <p:cNvPr id="4" name="Picture 3" descr="A person posing for the camera&#10;&#10;Description automatically generated">
            <a:extLst>
              <a:ext uri="{FF2B5EF4-FFF2-40B4-BE49-F238E27FC236}">
                <a16:creationId xmlns:a16="http://schemas.microsoft.com/office/drawing/2014/main" id="{FBF63533-34CD-48CB-9D24-7A964D50D76D}"/>
              </a:ext>
            </a:extLst>
          </p:cNvPr>
          <p:cNvPicPr>
            <a:picLocks noChangeAspect="1"/>
          </p:cNvPicPr>
          <p:nvPr/>
        </p:nvPicPr>
        <p:blipFill>
          <a:blip r:embed="rId4"/>
          <a:stretch>
            <a:fillRect/>
          </a:stretch>
        </p:blipFill>
        <p:spPr>
          <a:xfrm>
            <a:off x="451557" y="3062269"/>
            <a:ext cx="3914692" cy="2058370"/>
          </a:xfrm>
          <a:prstGeom prst="roundRect">
            <a:avLst>
              <a:gd name="adj" fmla="val 1858"/>
            </a:avLst>
          </a:prstGeom>
          <a:effectLst>
            <a:outerShdw blurRad="50800" dist="50800" dir="5400000" algn="tl" rotWithShape="0">
              <a:srgbClr val="000000">
                <a:alpha val="43000"/>
              </a:srgbClr>
            </a:outerShdw>
          </a:effectLst>
        </p:spPr>
      </p:pic>
      <p:sp>
        <p:nvSpPr>
          <p:cNvPr id="19" name="Content Placeholder 2">
            <a:extLst>
              <a:ext uri="{FF2B5EF4-FFF2-40B4-BE49-F238E27FC236}">
                <a16:creationId xmlns:a16="http://schemas.microsoft.com/office/drawing/2014/main" id="{CC56D80E-B394-4E02-9229-945DB73C5ABE}"/>
              </a:ext>
            </a:extLst>
          </p:cNvPr>
          <p:cNvSpPr>
            <a:spLocks noGrp="1"/>
          </p:cNvSpPr>
          <p:nvPr>
            <p:ph idx="1"/>
          </p:nvPr>
        </p:nvSpPr>
        <p:spPr>
          <a:xfrm>
            <a:off x="4641336" y="2603500"/>
            <a:ext cx="6551597" cy="3416300"/>
          </a:xfrm>
        </p:spPr>
        <p:txBody>
          <a:bodyPr anchor="ctr">
            <a:normAutofit fontScale="92500" lnSpcReduction="10000"/>
          </a:bodyPr>
          <a:lstStyle/>
          <a:p>
            <a:pPr>
              <a:lnSpc>
                <a:spcPct val="90000"/>
              </a:lnSpc>
            </a:pPr>
            <a:r>
              <a:rPr lang="en-AU" sz="1500" dirty="0"/>
              <a:t>Positive Psychology is a term created by Martin Seligman, known as the ‘father of Positive Psychology’ </a:t>
            </a:r>
          </a:p>
          <a:p>
            <a:pPr>
              <a:lnSpc>
                <a:spcPct val="90000"/>
              </a:lnSpc>
            </a:pPr>
            <a:r>
              <a:rPr lang="en-AU" sz="1500" dirty="0"/>
              <a:t>Zones in on what is right with an individual, versus the more traditional psychology model of focussing on what is wrong </a:t>
            </a:r>
          </a:p>
          <a:p>
            <a:pPr>
              <a:lnSpc>
                <a:spcPct val="90000"/>
              </a:lnSpc>
            </a:pPr>
            <a:r>
              <a:rPr lang="en-AU" sz="1500" dirty="0"/>
              <a:t>Encourages all emotions and implements positive and enjoyable activities unique to the individual, supported by a more positive way of viewing life</a:t>
            </a:r>
          </a:p>
          <a:p>
            <a:pPr>
              <a:lnSpc>
                <a:spcPct val="90000"/>
              </a:lnSpc>
            </a:pPr>
            <a:r>
              <a:rPr lang="en-AU" sz="1500" dirty="0"/>
              <a:t>Is a scientific study about what makes life worth living, shining light on aspects of well-being, personal strengths and the benefits of flow, creativity, community, physical and psychological health</a:t>
            </a:r>
          </a:p>
          <a:p>
            <a:pPr>
              <a:lnSpc>
                <a:spcPct val="90000"/>
              </a:lnSpc>
            </a:pPr>
            <a:r>
              <a:rPr lang="en-AU" sz="1500" dirty="0"/>
              <a:t>The study of strengths in individuals and communities</a:t>
            </a:r>
          </a:p>
          <a:p>
            <a:pPr>
              <a:lnSpc>
                <a:spcPct val="90000"/>
              </a:lnSpc>
            </a:pPr>
            <a:r>
              <a:rPr lang="en-AU" sz="1500" dirty="0"/>
              <a:t>Establishes meaning and purpose in life</a:t>
            </a:r>
          </a:p>
          <a:p>
            <a:pPr>
              <a:lnSpc>
                <a:spcPct val="90000"/>
              </a:lnSpc>
            </a:pPr>
            <a:r>
              <a:rPr lang="en-AU" sz="1500" dirty="0"/>
              <a:t>Building resilience in people, with the goal of bouncing back following a challenge or adversity.</a:t>
            </a:r>
          </a:p>
        </p:txBody>
      </p:sp>
      <p:pic>
        <p:nvPicPr>
          <p:cNvPr id="10" name="Recorded Sound">
            <a:hlinkClick r:id="" action="ppaction://media"/>
            <a:extLst>
              <a:ext uri="{FF2B5EF4-FFF2-40B4-BE49-F238E27FC236}">
                <a16:creationId xmlns:a16="http://schemas.microsoft.com/office/drawing/2014/main" id="{0B43FC52-D549-49D6-A45F-6F44CDF9603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756649" y="2452669"/>
            <a:ext cx="609600" cy="609600"/>
          </a:xfrm>
          <a:prstGeom prst="rect">
            <a:avLst/>
          </a:prstGeom>
        </p:spPr>
      </p:pic>
    </p:spTree>
    <p:extLst>
      <p:ext uri="{BB962C8B-B14F-4D97-AF65-F5344CB8AC3E}">
        <p14:creationId xmlns:p14="http://schemas.microsoft.com/office/powerpoint/2010/main" val="357142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8772"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70C2B8F-6B1B-46D5-86E6-40F36C695F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sp>
      <p:sp>
        <p:nvSpPr>
          <p:cNvPr id="17" name="Freeform 5">
            <a:extLst>
              <a:ext uri="{FF2B5EF4-FFF2-40B4-BE49-F238E27FC236}">
                <a16:creationId xmlns:a16="http://schemas.microsoft.com/office/drawing/2014/main" id="{DB521824-592C-476A-AB0A-CA0C6D1F34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tx1">
              <a:alpha val="20000"/>
            </a:schemeClr>
          </a:solidFill>
          <a:ln>
            <a:noFill/>
          </a:ln>
        </p:spPr>
      </p:sp>
      <p:sp>
        <p:nvSpPr>
          <p:cNvPr id="19" name="Freeform: Shape 18">
            <a:extLst>
              <a:ext uri="{FF2B5EF4-FFF2-40B4-BE49-F238E27FC236}">
                <a16:creationId xmlns:a16="http://schemas.microsoft.com/office/drawing/2014/main" id="{A2749EFA-8EE4-4EB8-9424-8E593B9320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5950898" y="638067"/>
            <a:ext cx="6053670" cy="5581866"/>
          </a:xfrm>
          <a:custGeom>
            <a:avLst/>
            <a:gdLst>
              <a:gd name="connsiteX0" fmla="*/ 6053670 w 6053670"/>
              <a:gd name="connsiteY0" fmla="*/ 1098 h 5581866"/>
              <a:gd name="connsiteX1" fmla="*/ 6053670 w 6053670"/>
              <a:gd name="connsiteY1" fmla="*/ 514028 h 5581866"/>
              <a:gd name="connsiteX2" fmla="*/ 6053670 w 6053670"/>
              <a:gd name="connsiteY2" fmla="*/ 1254558 h 5581866"/>
              <a:gd name="connsiteX3" fmla="*/ 6053670 w 6053670"/>
              <a:gd name="connsiteY3" fmla="*/ 5581866 h 5581866"/>
              <a:gd name="connsiteX4" fmla="*/ 0 w 6053670"/>
              <a:gd name="connsiteY4" fmla="*/ 5581866 h 5581866"/>
              <a:gd name="connsiteX5" fmla="*/ 0 w 6053670"/>
              <a:gd name="connsiteY5" fmla="*/ 1249853 h 5581866"/>
              <a:gd name="connsiteX6" fmla="*/ 0 w 6053670"/>
              <a:gd name="connsiteY6" fmla="*/ 514028 h 5581866"/>
              <a:gd name="connsiteX7" fmla="*/ 0 w 6053670"/>
              <a:gd name="connsiteY7" fmla="*/ 0 h 5581866"/>
              <a:gd name="connsiteX8" fmla="*/ 35717 w 6053670"/>
              <a:gd name="connsiteY8" fmla="*/ 5488 h 5581866"/>
              <a:gd name="connsiteX9" fmla="*/ 140445 w 6053670"/>
              <a:gd name="connsiteY9" fmla="*/ 21641 h 5581866"/>
              <a:gd name="connsiteX10" fmla="*/ 216722 w 6053670"/>
              <a:gd name="connsiteY10" fmla="*/ 32932 h 5581866"/>
              <a:gd name="connsiteX11" fmla="*/ 307527 w 6053670"/>
              <a:gd name="connsiteY11" fmla="*/ 44850 h 5581866"/>
              <a:gd name="connsiteX12" fmla="*/ 415282 w 6053670"/>
              <a:gd name="connsiteY12" fmla="*/ 59121 h 5581866"/>
              <a:gd name="connsiteX13" fmla="*/ 534539 w 6053670"/>
              <a:gd name="connsiteY13" fmla="*/ 74175 h 5581866"/>
              <a:gd name="connsiteX14" fmla="*/ 668931 w 6053670"/>
              <a:gd name="connsiteY14" fmla="*/ 90014 h 5581866"/>
              <a:gd name="connsiteX15" fmla="*/ 815430 w 6053670"/>
              <a:gd name="connsiteY15" fmla="*/ 106794 h 5581866"/>
              <a:gd name="connsiteX16" fmla="*/ 974641 w 6053670"/>
              <a:gd name="connsiteY16" fmla="*/ 123574 h 5581866"/>
              <a:gd name="connsiteX17" fmla="*/ 1144144 w 6053670"/>
              <a:gd name="connsiteY17" fmla="*/ 140667 h 5581866"/>
              <a:gd name="connsiteX18" fmla="*/ 1326965 w 6053670"/>
              <a:gd name="connsiteY18" fmla="*/ 156506 h 5581866"/>
              <a:gd name="connsiteX19" fmla="*/ 1518261 w 6053670"/>
              <a:gd name="connsiteY19" fmla="*/ 171717 h 5581866"/>
              <a:gd name="connsiteX20" fmla="*/ 1720453 w 6053670"/>
              <a:gd name="connsiteY20" fmla="*/ 185518 h 5581866"/>
              <a:gd name="connsiteX21" fmla="*/ 1931121 w 6053670"/>
              <a:gd name="connsiteY21" fmla="*/ 198690 h 5581866"/>
              <a:gd name="connsiteX22" fmla="*/ 2150869 w 6053670"/>
              <a:gd name="connsiteY22" fmla="*/ 211079 h 5581866"/>
              <a:gd name="connsiteX23" fmla="*/ 2263467 w 6053670"/>
              <a:gd name="connsiteY23" fmla="*/ 215470 h 5581866"/>
              <a:gd name="connsiteX24" fmla="*/ 2378487 w 6053670"/>
              <a:gd name="connsiteY24" fmla="*/ 220332 h 5581866"/>
              <a:gd name="connsiteX25" fmla="*/ 2495323 w 6053670"/>
              <a:gd name="connsiteY25" fmla="*/ 224879 h 5581866"/>
              <a:gd name="connsiteX26" fmla="*/ 2612764 w 6053670"/>
              <a:gd name="connsiteY26" fmla="*/ 227859 h 5581866"/>
              <a:gd name="connsiteX27" fmla="*/ 2732627 w 6053670"/>
              <a:gd name="connsiteY27" fmla="*/ 230525 h 5581866"/>
              <a:gd name="connsiteX28" fmla="*/ 2853700 w 6053670"/>
              <a:gd name="connsiteY28" fmla="*/ 233348 h 5581866"/>
              <a:gd name="connsiteX29" fmla="*/ 2977195 w 6053670"/>
              <a:gd name="connsiteY29" fmla="*/ 235229 h 5581866"/>
              <a:gd name="connsiteX30" fmla="*/ 3101900 w 6053670"/>
              <a:gd name="connsiteY30" fmla="*/ 235229 h 5581866"/>
              <a:gd name="connsiteX31" fmla="*/ 3227817 w 6053670"/>
              <a:gd name="connsiteY31" fmla="*/ 236170 h 5581866"/>
              <a:gd name="connsiteX32" fmla="*/ 3354944 w 6053670"/>
              <a:gd name="connsiteY32" fmla="*/ 235229 h 5581866"/>
              <a:gd name="connsiteX33" fmla="*/ 3483887 w 6053670"/>
              <a:gd name="connsiteY33" fmla="*/ 233348 h 5581866"/>
              <a:gd name="connsiteX34" fmla="*/ 3612830 w 6053670"/>
              <a:gd name="connsiteY34" fmla="*/ 231623 h 5581866"/>
              <a:gd name="connsiteX35" fmla="*/ 3743589 w 6053670"/>
              <a:gd name="connsiteY35" fmla="*/ 227859 h 5581866"/>
              <a:gd name="connsiteX36" fmla="*/ 3875559 w 6053670"/>
              <a:gd name="connsiteY36" fmla="*/ 223938 h 5581866"/>
              <a:gd name="connsiteX37" fmla="*/ 4007529 w 6053670"/>
              <a:gd name="connsiteY37" fmla="*/ 219391 h 5581866"/>
              <a:gd name="connsiteX38" fmla="*/ 4140710 w 6053670"/>
              <a:gd name="connsiteY38" fmla="*/ 212961 h 5581866"/>
              <a:gd name="connsiteX39" fmla="*/ 4275102 w 6053670"/>
              <a:gd name="connsiteY39" fmla="*/ 205277 h 5581866"/>
              <a:gd name="connsiteX40" fmla="*/ 4410098 w 6053670"/>
              <a:gd name="connsiteY40" fmla="*/ 197907 h 5581866"/>
              <a:gd name="connsiteX41" fmla="*/ 4545096 w 6053670"/>
              <a:gd name="connsiteY41" fmla="*/ 188498 h 5581866"/>
              <a:gd name="connsiteX42" fmla="*/ 4681909 w 6053670"/>
              <a:gd name="connsiteY42" fmla="*/ 177207 h 5581866"/>
              <a:gd name="connsiteX43" fmla="*/ 4816905 w 6053670"/>
              <a:gd name="connsiteY43" fmla="*/ 165916 h 5581866"/>
              <a:gd name="connsiteX44" fmla="*/ 4954323 w 6053670"/>
              <a:gd name="connsiteY44" fmla="*/ 152899 h 5581866"/>
              <a:gd name="connsiteX45" fmla="*/ 5092347 w 6053670"/>
              <a:gd name="connsiteY45" fmla="*/ 138629 h 5581866"/>
              <a:gd name="connsiteX46" fmla="*/ 5228555 w 6053670"/>
              <a:gd name="connsiteY46" fmla="*/ 123574 h 5581866"/>
              <a:gd name="connsiteX47" fmla="*/ 5366578 w 6053670"/>
              <a:gd name="connsiteY47" fmla="*/ 106010 h 5581866"/>
              <a:gd name="connsiteX48" fmla="*/ 5503997 w 6053670"/>
              <a:gd name="connsiteY48" fmla="*/ 87192 h 5581866"/>
              <a:gd name="connsiteX49" fmla="*/ 5642020 w 6053670"/>
              <a:gd name="connsiteY49" fmla="*/ 68530 h 5581866"/>
              <a:gd name="connsiteX50" fmla="*/ 5779438 w 6053670"/>
              <a:gd name="connsiteY50" fmla="*/ 46733 h 5581866"/>
              <a:gd name="connsiteX51" fmla="*/ 5916251 w 6053670"/>
              <a:gd name="connsiteY51" fmla="*/ 24464 h 5581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053670" h="5581866">
                <a:moveTo>
                  <a:pt x="6053670" y="1098"/>
                </a:moveTo>
                <a:lnTo>
                  <a:pt x="6053670" y="514028"/>
                </a:lnTo>
                <a:lnTo>
                  <a:pt x="6053670" y="1254558"/>
                </a:lnTo>
                <a:lnTo>
                  <a:pt x="6053670" y="5581866"/>
                </a:lnTo>
                <a:lnTo>
                  <a:pt x="0" y="5581866"/>
                </a:lnTo>
                <a:lnTo>
                  <a:pt x="0" y="1249853"/>
                </a:lnTo>
                <a:lnTo>
                  <a:pt x="0" y="514028"/>
                </a:lnTo>
                <a:lnTo>
                  <a:pt x="0" y="0"/>
                </a:lnTo>
                <a:lnTo>
                  <a:pt x="35717" y="5488"/>
                </a:lnTo>
                <a:lnTo>
                  <a:pt x="140445" y="21641"/>
                </a:lnTo>
                <a:lnTo>
                  <a:pt x="216722" y="32932"/>
                </a:lnTo>
                <a:lnTo>
                  <a:pt x="307527" y="44850"/>
                </a:lnTo>
                <a:lnTo>
                  <a:pt x="415282" y="59121"/>
                </a:lnTo>
                <a:lnTo>
                  <a:pt x="534539" y="74175"/>
                </a:lnTo>
                <a:lnTo>
                  <a:pt x="668931" y="90014"/>
                </a:lnTo>
                <a:lnTo>
                  <a:pt x="815430" y="106794"/>
                </a:lnTo>
                <a:lnTo>
                  <a:pt x="974641" y="123574"/>
                </a:lnTo>
                <a:lnTo>
                  <a:pt x="1144144" y="140667"/>
                </a:lnTo>
                <a:lnTo>
                  <a:pt x="1326965" y="156506"/>
                </a:lnTo>
                <a:lnTo>
                  <a:pt x="1518261" y="171717"/>
                </a:lnTo>
                <a:lnTo>
                  <a:pt x="1720453" y="185518"/>
                </a:lnTo>
                <a:lnTo>
                  <a:pt x="1931121" y="198690"/>
                </a:lnTo>
                <a:lnTo>
                  <a:pt x="2150869" y="211079"/>
                </a:lnTo>
                <a:lnTo>
                  <a:pt x="2263467" y="215470"/>
                </a:lnTo>
                <a:lnTo>
                  <a:pt x="2378487" y="220332"/>
                </a:lnTo>
                <a:lnTo>
                  <a:pt x="2495323" y="224879"/>
                </a:lnTo>
                <a:lnTo>
                  <a:pt x="2612764" y="227859"/>
                </a:lnTo>
                <a:lnTo>
                  <a:pt x="2732627" y="230525"/>
                </a:lnTo>
                <a:lnTo>
                  <a:pt x="2853700" y="233348"/>
                </a:lnTo>
                <a:lnTo>
                  <a:pt x="2977195" y="235229"/>
                </a:lnTo>
                <a:lnTo>
                  <a:pt x="3101900" y="235229"/>
                </a:lnTo>
                <a:lnTo>
                  <a:pt x="3227817" y="236170"/>
                </a:lnTo>
                <a:lnTo>
                  <a:pt x="3354944" y="235229"/>
                </a:lnTo>
                <a:lnTo>
                  <a:pt x="3483887" y="233348"/>
                </a:lnTo>
                <a:lnTo>
                  <a:pt x="3612830" y="231623"/>
                </a:lnTo>
                <a:lnTo>
                  <a:pt x="3743589" y="227859"/>
                </a:lnTo>
                <a:lnTo>
                  <a:pt x="3875559" y="223938"/>
                </a:lnTo>
                <a:lnTo>
                  <a:pt x="4007529" y="219391"/>
                </a:lnTo>
                <a:lnTo>
                  <a:pt x="4140710" y="212961"/>
                </a:lnTo>
                <a:lnTo>
                  <a:pt x="4275102" y="205277"/>
                </a:lnTo>
                <a:lnTo>
                  <a:pt x="4410098" y="197907"/>
                </a:lnTo>
                <a:lnTo>
                  <a:pt x="4545096" y="188498"/>
                </a:lnTo>
                <a:lnTo>
                  <a:pt x="4681909" y="177207"/>
                </a:lnTo>
                <a:lnTo>
                  <a:pt x="4816905" y="165916"/>
                </a:lnTo>
                <a:lnTo>
                  <a:pt x="4954323" y="152899"/>
                </a:lnTo>
                <a:lnTo>
                  <a:pt x="5092347" y="138629"/>
                </a:lnTo>
                <a:lnTo>
                  <a:pt x="5228555" y="123574"/>
                </a:lnTo>
                <a:lnTo>
                  <a:pt x="5366578" y="106010"/>
                </a:lnTo>
                <a:lnTo>
                  <a:pt x="5503997" y="87192"/>
                </a:lnTo>
                <a:lnTo>
                  <a:pt x="5642020" y="68530"/>
                </a:lnTo>
                <a:lnTo>
                  <a:pt x="5779438" y="46733"/>
                </a:lnTo>
                <a:lnTo>
                  <a:pt x="5916251" y="24464"/>
                </a:lnTo>
                <a:close/>
              </a:path>
            </a:pathLst>
          </a:custGeom>
          <a:solidFill>
            <a:schemeClr val="tx1"/>
          </a:solidFill>
          <a:ln>
            <a:noFill/>
          </a:ln>
        </p:spPr>
      </p:sp>
      <p:sp>
        <p:nvSpPr>
          <p:cNvPr id="21" name="Freeform 5">
            <a:extLst>
              <a:ext uri="{FF2B5EF4-FFF2-40B4-BE49-F238E27FC236}">
                <a16:creationId xmlns:a16="http://schemas.microsoft.com/office/drawing/2014/main" id="{B5C860C9-D4F9-4350-80DA-0D1CD36C77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sp>
      <p:sp>
        <p:nvSpPr>
          <p:cNvPr id="2" name="Title 1">
            <a:extLst>
              <a:ext uri="{FF2B5EF4-FFF2-40B4-BE49-F238E27FC236}">
                <a16:creationId xmlns:a16="http://schemas.microsoft.com/office/drawing/2014/main" id="{501D6ECC-7850-43A2-BC0D-0C5A4BE7DE5C}"/>
              </a:ext>
            </a:extLst>
          </p:cNvPr>
          <p:cNvSpPr>
            <a:spLocks noGrp="1"/>
          </p:cNvSpPr>
          <p:nvPr>
            <p:ph type="title"/>
          </p:nvPr>
        </p:nvSpPr>
        <p:spPr>
          <a:xfrm>
            <a:off x="639098" y="629265"/>
            <a:ext cx="5132438" cy="1622322"/>
          </a:xfrm>
        </p:spPr>
        <p:txBody>
          <a:bodyPr>
            <a:normAutofit/>
          </a:bodyPr>
          <a:lstStyle/>
          <a:p>
            <a:r>
              <a:rPr lang="en-AU" dirty="0">
                <a:solidFill>
                  <a:srgbClr val="EBEBEB"/>
                </a:solidFill>
              </a:rPr>
              <a:t>PERMA</a:t>
            </a:r>
            <a:endParaRPr lang="en-US" dirty="0">
              <a:solidFill>
                <a:srgbClr val="EBEBEB"/>
              </a:solidFill>
            </a:endParaRPr>
          </a:p>
        </p:txBody>
      </p:sp>
      <p:pic>
        <p:nvPicPr>
          <p:cNvPr id="10" name="Picture 9" descr="A screenshot of a cell phone&#10;&#10;Description automatically generated">
            <a:extLst>
              <a:ext uri="{FF2B5EF4-FFF2-40B4-BE49-F238E27FC236}">
                <a16:creationId xmlns:a16="http://schemas.microsoft.com/office/drawing/2014/main" id="{631330FE-8A5D-4499-8E86-0F33323FC455}"/>
              </a:ext>
            </a:extLst>
          </p:cNvPr>
          <p:cNvPicPr>
            <a:picLocks noChangeAspect="1"/>
          </p:cNvPicPr>
          <p:nvPr/>
        </p:nvPicPr>
        <p:blipFill>
          <a:blip r:embed="rId4"/>
          <a:stretch>
            <a:fillRect/>
          </a:stretch>
        </p:blipFill>
        <p:spPr>
          <a:xfrm>
            <a:off x="6629864" y="1434226"/>
            <a:ext cx="4493748" cy="3760074"/>
          </a:xfrm>
          <a:prstGeom prst="rect">
            <a:avLst/>
          </a:prstGeom>
        </p:spPr>
      </p:pic>
      <p:sp>
        <p:nvSpPr>
          <p:cNvPr id="23" name="Rectangle 22">
            <a:extLst>
              <a:ext uri="{FF2B5EF4-FFF2-40B4-BE49-F238E27FC236}">
                <a16:creationId xmlns:a16="http://schemas.microsoft.com/office/drawing/2014/main" id="{538A90C8-AE0E-4EBA-9AF8-EEDB206020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156F62D0-81EE-4300-AFCD-D325B0FDFCFF}"/>
              </a:ext>
            </a:extLst>
          </p:cNvPr>
          <p:cNvSpPr>
            <a:spLocks noGrp="1"/>
          </p:cNvSpPr>
          <p:nvPr>
            <p:ph idx="1"/>
          </p:nvPr>
        </p:nvSpPr>
        <p:spPr>
          <a:xfrm>
            <a:off x="658761" y="2046540"/>
            <a:ext cx="5132439" cy="3811742"/>
          </a:xfrm>
        </p:spPr>
        <p:txBody>
          <a:bodyPr anchor="ctr">
            <a:normAutofit/>
          </a:bodyPr>
          <a:lstStyle/>
          <a:p>
            <a:pPr>
              <a:lnSpc>
                <a:spcPct val="90000"/>
              </a:lnSpc>
            </a:pPr>
            <a:r>
              <a:rPr lang="en-AU" sz="1500" dirty="0">
                <a:solidFill>
                  <a:srgbClr val="FFFFFF"/>
                </a:solidFill>
              </a:rPr>
              <a:t>Seligman’s PERMA™ theory highlights what brings happiness to an individual</a:t>
            </a:r>
          </a:p>
          <a:p>
            <a:pPr>
              <a:lnSpc>
                <a:spcPct val="90000"/>
              </a:lnSpc>
            </a:pPr>
            <a:r>
              <a:rPr lang="en-AU" sz="1500" b="1" dirty="0">
                <a:solidFill>
                  <a:srgbClr val="FFFFFF"/>
                </a:solidFill>
              </a:rPr>
              <a:t>Five building blocks – P</a:t>
            </a:r>
            <a:r>
              <a:rPr lang="en-AU" sz="1500" dirty="0">
                <a:solidFill>
                  <a:srgbClr val="FFFFFF"/>
                </a:solidFill>
              </a:rPr>
              <a:t>ositive </a:t>
            </a:r>
            <a:r>
              <a:rPr lang="en-AU" sz="1500" b="1" dirty="0">
                <a:solidFill>
                  <a:srgbClr val="FFFFFF"/>
                </a:solidFill>
              </a:rPr>
              <a:t>E</a:t>
            </a:r>
            <a:r>
              <a:rPr lang="en-AU" sz="1500" dirty="0">
                <a:solidFill>
                  <a:srgbClr val="FFFFFF"/>
                </a:solidFill>
              </a:rPr>
              <a:t>motions, </a:t>
            </a:r>
            <a:r>
              <a:rPr lang="en-AU" sz="1500" b="1" dirty="0">
                <a:solidFill>
                  <a:srgbClr val="FFFFFF"/>
                </a:solidFill>
              </a:rPr>
              <a:t>E</a:t>
            </a:r>
            <a:r>
              <a:rPr lang="en-AU" sz="1500" dirty="0">
                <a:solidFill>
                  <a:srgbClr val="FFFFFF"/>
                </a:solidFill>
              </a:rPr>
              <a:t>ngagement, </a:t>
            </a:r>
            <a:r>
              <a:rPr lang="en-AU" sz="1500" b="1" dirty="0">
                <a:solidFill>
                  <a:srgbClr val="FFFFFF"/>
                </a:solidFill>
              </a:rPr>
              <a:t>R</a:t>
            </a:r>
            <a:r>
              <a:rPr lang="en-AU" sz="1500" dirty="0">
                <a:solidFill>
                  <a:srgbClr val="FFFFFF"/>
                </a:solidFill>
              </a:rPr>
              <a:t>elationship, </a:t>
            </a:r>
            <a:r>
              <a:rPr lang="en-AU" sz="1500" b="1" dirty="0">
                <a:solidFill>
                  <a:srgbClr val="FFFFFF"/>
                </a:solidFill>
              </a:rPr>
              <a:t>M</a:t>
            </a:r>
            <a:r>
              <a:rPr lang="en-AU" sz="1500" dirty="0">
                <a:solidFill>
                  <a:srgbClr val="FFFFFF"/>
                </a:solidFill>
              </a:rPr>
              <a:t>eaning,         and </a:t>
            </a:r>
            <a:r>
              <a:rPr lang="en-AU" sz="1500" b="1" dirty="0">
                <a:solidFill>
                  <a:srgbClr val="FFFFFF"/>
                </a:solidFill>
              </a:rPr>
              <a:t>A</a:t>
            </a:r>
            <a:r>
              <a:rPr lang="en-AU" sz="1500" dirty="0">
                <a:solidFill>
                  <a:srgbClr val="FFFFFF"/>
                </a:solidFill>
              </a:rPr>
              <a:t>ccomplishment/</a:t>
            </a:r>
            <a:r>
              <a:rPr lang="en-AU" sz="1500" b="1" dirty="0">
                <a:solidFill>
                  <a:srgbClr val="FFFFFF"/>
                </a:solidFill>
              </a:rPr>
              <a:t>A</a:t>
            </a:r>
            <a:r>
              <a:rPr lang="en-AU" sz="1500" dirty="0">
                <a:solidFill>
                  <a:srgbClr val="FFFFFF"/>
                </a:solidFill>
              </a:rPr>
              <a:t>chievement   </a:t>
            </a:r>
          </a:p>
          <a:p>
            <a:pPr>
              <a:lnSpc>
                <a:spcPct val="90000"/>
              </a:lnSpc>
            </a:pPr>
            <a:r>
              <a:rPr lang="en-AU" sz="1500" dirty="0">
                <a:solidFill>
                  <a:srgbClr val="FFFFFF"/>
                </a:solidFill>
              </a:rPr>
              <a:t>Each person discovers well-being from each of the five elements, to a lesser or greater degree</a:t>
            </a:r>
          </a:p>
          <a:p>
            <a:pPr>
              <a:lnSpc>
                <a:spcPct val="90000"/>
              </a:lnSpc>
            </a:pPr>
            <a:r>
              <a:rPr lang="en-AU" sz="1500" dirty="0">
                <a:solidFill>
                  <a:srgbClr val="FFFFFF"/>
                </a:solidFill>
              </a:rPr>
              <a:t>Positive Psychology provides informed choices on how to live a fulfilling life that resonates the individual’s values and interests. </a:t>
            </a:r>
            <a:endParaRPr lang="en-US" sz="1500" dirty="0">
              <a:solidFill>
                <a:srgbClr val="FFFFFF"/>
              </a:solidFill>
            </a:endParaRPr>
          </a:p>
          <a:p>
            <a:pPr>
              <a:lnSpc>
                <a:spcPct val="90000"/>
              </a:lnSpc>
            </a:pPr>
            <a:endParaRPr lang="en-US" sz="1500" dirty="0">
              <a:solidFill>
                <a:srgbClr val="FFFFFF"/>
              </a:solidFill>
            </a:endParaRPr>
          </a:p>
        </p:txBody>
      </p:sp>
      <p:pic>
        <p:nvPicPr>
          <p:cNvPr id="7" name="Recorded Sound">
            <a:hlinkClick r:id="" action="ppaction://media"/>
            <a:extLst>
              <a:ext uri="{FF2B5EF4-FFF2-40B4-BE49-F238E27FC236}">
                <a16:creationId xmlns:a16="http://schemas.microsoft.com/office/drawing/2014/main" id="{4B125DC5-8B74-4784-ACB7-DE637084692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4259264488"/>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774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F08A9F-620F-4DF4-9E4A-C923FA1D4DB6}"/>
              </a:ext>
            </a:extLst>
          </p:cNvPr>
          <p:cNvSpPr>
            <a:spLocks noGrp="1"/>
          </p:cNvSpPr>
          <p:nvPr>
            <p:ph type="title"/>
          </p:nvPr>
        </p:nvSpPr>
        <p:spPr>
          <a:xfrm>
            <a:off x="1154954" y="973668"/>
            <a:ext cx="8761413" cy="706964"/>
          </a:xfrm>
        </p:spPr>
        <p:txBody>
          <a:bodyPr>
            <a:normAutofit/>
          </a:bodyPr>
          <a:lstStyle/>
          <a:p>
            <a:r>
              <a:rPr lang="en-AU"/>
              <a:t>What is Learned Optimism?</a:t>
            </a:r>
            <a:endParaRPr lang="en-US"/>
          </a:p>
        </p:txBody>
      </p:sp>
      <p:pic>
        <p:nvPicPr>
          <p:cNvPr id="6" name="Picture 5" descr="A picture containing glass, container&#10;&#10;Description automatically generated">
            <a:extLst>
              <a:ext uri="{FF2B5EF4-FFF2-40B4-BE49-F238E27FC236}">
                <a16:creationId xmlns:a16="http://schemas.microsoft.com/office/drawing/2014/main" id="{DC4B2C54-C026-4F3D-90C7-AA8556DD11B6}"/>
              </a:ext>
            </a:extLst>
          </p:cNvPr>
          <p:cNvPicPr>
            <a:picLocks noChangeAspect="1"/>
          </p:cNvPicPr>
          <p:nvPr/>
        </p:nvPicPr>
        <p:blipFill rotWithShape="1">
          <a:blip r:embed="rId4"/>
          <a:srcRect r="-2" b="9443"/>
          <a:stretch/>
        </p:blipFill>
        <p:spPr>
          <a:xfrm>
            <a:off x="1151467" y="2775951"/>
            <a:ext cx="4345024" cy="3067163"/>
          </a:xfrm>
          <a:prstGeom prst="roundRect">
            <a:avLst>
              <a:gd name="adj" fmla="val 1858"/>
            </a:avLst>
          </a:prstGeom>
          <a:effectLst>
            <a:outerShdw blurRad="50800" dist="50800" dir="5400000" algn="tl" rotWithShape="0">
              <a:srgbClr val="000000">
                <a:alpha val="43000"/>
              </a:srgbClr>
            </a:outerShdw>
          </a:effectLst>
        </p:spPr>
      </p:pic>
      <p:sp>
        <p:nvSpPr>
          <p:cNvPr id="3" name="Content Placeholder 2">
            <a:extLst>
              <a:ext uri="{FF2B5EF4-FFF2-40B4-BE49-F238E27FC236}">
                <a16:creationId xmlns:a16="http://schemas.microsoft.com/office/drawing/2014/main" id="{D676B4AF-0DB9-4A29-8314-880FA632B6DF}"/>
              </a:ext>
            </a:extLst>
          </p:cNvPr>
          <p:cNvSpPr>
            <a:spLocks noGrp="1"/>
          </p:cNvSpPr>
          <p:nvPr>
            <p:ph idx="1"/>
          </p:nvPr>
        </p:nvSpPr>
        <p:spPr>
          <a:xfrm>
            <a:off x="5980954" y="2603500"/>
            <a:ext cx="5211979" cy="3416300"/>
          </a:xfrm>
        </p:spPr>
        <p:txBody>
          <a:bodyPr anchor="ctr">
            <a:normAutofit/>
          </a:bodyPr>
          <a:lstStyle/>
          <a:p>
            <a:pPr>
              <a:lnSpc>
                <a:spcPct val="90000"/>
              </a:lnSpc>
            </a:pPr>
            <a:r>
              <a:rPr lang="en-AU" sz="1500" dirty="0"/>
              <a:t>Martin Seligman says it is a ‘tendency to expect the best possible outcome or dwell on the most hopeful aspects of a situation’</a:t>
            </a:r>
          </a:p>
          <a:p>
            <a:pPr>
              <a:lnSpc>
                <a:spcPct val="90000"/>
              </a:lnSpc>
            </a:pPr>
            <a:r>
              <a:rPr lang="en-AU" sz="1500" dirty="0"/>
              <a:t>The ripple effects of optimism make people more resilient, live longer, have better physical health, more likeable and achieve more</a:t>
            </a:r>
          </a:p>
          <a:p>
            <a:pPr>
              <a:lnSpc>
                <a:spcPct val="90000"/>
              </a:lnSpc>
            </a:pPr>
            <a:r>
              <a:rPr lang="en-AU" sz="1500" dirty="0"/>
              <a:t>Optimism or pessimism in how we speak to ourselves (our internal dialogue) - also known as our individual ‘explanatory style’</a:t>
            </a:r>
            <a:endParaRPr lang="en-US" sz="1500" dirty="0"/>
          </a:p>
          <a:p>
            <a:pPr>
              <a:lnSpc>
                <a:spcPct val="90000"/>
              </a:lnSpc>
            </a:pPr>
            <a:r>
              <a:rPr lang="en-AU" sz="1500" dirty="0"/>
              <a:t>Seligman points to three ways of thinking in terms of optimism/pessimism and calls this our ‘explanatory style’.</a:t>
            </a:r>
            <a:endParaRPr lang="en-US" sz="1500" dirty="0"/>
          </a:p>
          <a:p>
            <a:pPr marL="0" lvl="0" indent="0" algn="ctr">
              <a:lnSpc>
                <a:spcPct val="90000"/>
              </a:lnSpc>
              <a:buNone/>
            </a:pPr>
            <a:r>
              <a:rPr lang="en-AU" sz="1500" b="1" dirty="0"/>
              <a:t>- Permanence - Pervasiveness – Personalisation -</a:t>
            </a:r>
            <a:endParaRPr lang="en-US" sz="1500" b="1" dirty="0"/>
          </a:p>
        </p:txBody>
      </p:sp>
      <p:pic>
        <p:nvPicPr>
          <p:cNvPr id="4" name="Recorded Sound">
            <a:hlinkClick r:id="" action="ppaction://media"/>
            <a:extLst>
              <a:ext uri="{FF2B5EF4-FFF2-40B4-BE49-F238E27FC236}">
                <a16:creationId xmlns:a16="http://schemas.microsoft.com/office/drawing/2014/main" id="{44318133-4533-4409-83FE-052167E22F4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445151" y="3429000"/>
            <a:ext cx="609600" cy="609600"/>
          </a:xfrm>
          <a:prstGeom prst="rect">
            <a:avLst/>
          </a:prstGeom>
        </p:spPr>
      </p:pic>
    </p:spTree>
    <p:extLst>
      <p:ext uri="{BB962C8B-B14F-4D97-AF65-F5344CB8AC3E}">
        <p14:creationId xmlns:p14="http://schemas.microsoft.com/office/powerpoint/2010/main" val="3974385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763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70C2B8F-6B1B-46D5-86E6-40F36C695F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sp>
      <p:sp>
        <p:nvSpPr>
          <p:cNvPr id="13" name="Freeform 5">
            <a:extLst>
              <a:ext uri="{FF2B5EF4-FFF2-40B4-BE49-F238E27FC236}">
                <a16:creationId xmlns:a16="http://schemas.microsoft.com/office/drawing/2014/main" id="{DB521824-592C-476A-AB0A-CA0C6D1F34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tx1">
              <a:alpha val="20000"/>
            </a:schemeClr>
          </a:solidFill>
          <a:ln>
            <a:noFill/>
          </a:ln>
        </p:spPr>
      </p:sp>
      <p:sp>
        <p:nvSpPr>
          <p:cNvPr id="15" name="Freeform: Shape 14">
            <a:extLst>
              <a:ext uri="{FF2B5EF4-FFF2-40B4-BE49-F238E27FC236}">
                <a16:creationId xmlns:a16="http://schemas.microsoft.com/office/drawing/2014/main" id="{A2749EFA-8EE4-4EB8-9424-8E593B9320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5950898" y="638067"/>
            <a:ext cx="6053670" cy="5581866"/>
          </a:xfrm>
          <a:custGeom>
            <a:avLst/>
            <a:gdLst>
              <a:gd name="connsiteX0" fmla="*/ 6053670 w 6053670"/>
              <a:gd name="connsiteY0" fmla="*/ 1098 h 5581866"/>
              <a:gd name="connsiteX1" fmla="*/ 6053670 w 6053670"/>
              <a:gd name="connsiteY1" fmla="*/ 514028 h 5581866"/>
              <a:gd name="connsiteX2" fmla="*/ 6053670 w 6053670"/>
              <a:gd name="connsiteY2" fmla="*/ 1254558 h 5581866"/>
              <a:gd name="connsiteX3" fmla="*/ 6053670 w 6053670"/>
              <a:gd name="connsiteY3" fmla="*/ 5581866 h 5581866"/>
              <a:gd name="connsiteX4" fmla="*/ 0 w 6053670"/>
              <a:gd name="connsiteY4" fmla="*/ 5581866 h 5581866"/>
              <a:gd name="connsiteX5" fmla="*/ 0 w 6053670"/>
              <a:gd name="connsiteY5" fmla="*/ 1249853 h 5581866"/>
              <a:gd name="connsiteX6" fmla="*/ 0 w 6053670"/>
              <a:gd name="connsiteY6" fmla="*/ 514028 h 5581866"/>
              <a:gd name="connsiteX7" fmla="*/ 0 w 6053670"/>
              <a:gd name="connsiteY7" fmla="*/ 0 h 5581866"/>
              <a:gd name="connsiteX8" fmla="*/ 35717 w 6053670"/>
              <a:gd name="connsiteY8" fmla="*/ 5488 h 5581866"/>
              <a:gd name="connsiteX9" fmla="*/ 140445 w 6053670"/>
              <a:gd name="connsiteY9" fmla="*/ 21641 h 5581866"/>
              <a:gd name="connsiteX10" fmla="*/ 216722 w 6053670"/>
              <a:gd name="connsiteY10" fmla="*/ 32932 h 5581866"/>
              <a:gd name="connsiteX11" fmla="*/ 307527 w 6053670"/>
              <a:gd name="connsiteY11" fmla="*/ 44850 h 5581866"/>
              <a:gd name="connsiteX12" fmla="*/ 415282 w 6053670"/>
              <a:gd name="connsiteY12" fmla="*/ 59121 h 5581866"/>
              <a:gd name="connsiteX13" fmla="*/ 534539 w 6053670"/>
              <a:gd name="connsiteY13" fmla="*/ 74175 h 5581866"/>
              <a:gd name="connsiteX14" fmla="*/ 668931 w 6053670"/>
              <a:gd name="connsiteY14" fmla="*/ 90014 h 5581866"/>
              <a:gd name="connsiteX15" fmla="*/ 815430 w 6053670"/>
              <a:gd name="connsiteY15" fmla="*/ 106794 h 5581866"/>
              <a:gd name="connsiteX16" fmla="*/ 974641 w 6053670"/>
              <a:gd name="connsiteY16" fmla="*/ 123574 h 5581866"/>
              <a:gd name="connsiteX17" fmla="*/ 1144144 w 6053670"/>
              <a:gd name="connsiteY17" fmla="*/ 140667 h 5581866"/>
              <a:gd name="connsiteX18" fmla="*/ 1326965 w 6053670"/>
              <a:gd name="connsiteY18" fmla="*/ 156506 h 5581866"/>
              <a:gd name="connsiteX19" fmla="*/ 1518261 w 6053670"/>
              <a:gd name="connsiteY19" fmla="*/ 171717 h 5581866"/>
              <a:gd name="connsiteX20" fmla="*/ 1720453 w 6053670"/>
              <a:gd name="connsiteY20" fmla="*/ 185518 h 5581866"/>
              <a:gd name="connsiteX21" fmla="*/ 1931121 w 6053670"/>
              <a:gd name="connsiteY21" fmla="*/ 198690 h 5581866"/>
              <a:gd name="connsiteX22" fmla="*/ 2150869 w 6053670"/>
              <a:gd name="connsiteY22" fmla="*/ 211079 h 5581866"/>
              <a:gd name="connsiteX23" fmla="*/ 2263467 w 6053670"/>
              <a:gd name="connsiteY23" fmla="*/ 215470 h 5581866"/>
              <a:gd name="connsiteX24" fmla="*/ 2378487 w 6053670"/>
              <a:gd name="connsiteY24" fmla="*/ 220332 h 5581866"/>
              <a:gd name="connsiteX25" fmla="*/ 2495323 w 6053670"/>
              <a:gd name="connsiteY25" fmla="*/ 224879 h 5581866"/>
              <a:gd name="connsiteX26" fmla="*/ 2612764 w 6053670"/>
              <a:gd name="connsiteY26" fmla="*/ 227859 h 5581866"/>
              <a:gd name="connsiteX27" fmla="*/ 2732627 w 6053670"/>
              <a:gd name="connsiteY27" fmla="*/ 230525 h 5581866"/>
              <a:gd name="connsiteX28" fmla="*/ 2853700 w 6053670"/>
              <a:gd name="connsiteY28" fmla="*/ 233348 h 5581866"/>
              <a:gd name="connsiteX29" fmla="*/ 2977195 w 6053670"/>
              <a:gd name="connsiteY29" fmla="*/ 235229 h 5581866"/>
              <a:gd name="connsiteX30" fmla="*/ 3101900 w 6053670"/>
              <a:gd name="connsiteY30" fmla="*/ 235229 h 5581866"/>
              <a:gd name="connsiteX31" fmla="*/ 3227817 w 6053670"/>
              <a:gd name="connsiteY31" fmla="*/ 236170 h 5581866"/>
              <a:gd name="connsiteX32" fmla="*/ 3354944 w 6053670"/>
              <a:gd name="connsiteY32" fmla="*/ 235229 h 5581866"/>
              <a:gd name="connsiteX33" fmla="*/ 3483887 w 6053670"/>
              <a:gd name="connsiteY33" fmla="*/ 233348 h 5581866"/>
              <a:gd name="connsiteX34" fmla="*/ 3612830 w 6053670"/>
              <a:gd name="connsiteY34" fmla="*/ 231623 h 5581866"/>
              <a:gd name="connsiteX35" fmla="*/ 3743589 w 6053670"/>
              <a:gd name="connsiteY35" fmla="*/ 227859 h 5581866"/>
              <a:gd name="connsiteX36" fmla="*/ 3875559 w 6053670"/>
              <a:gd name="connsiteY36" fmla="*/ 223938 h 5581866"/>
              <a:gd name="connsiteX37" fmla="*/ 4007529 w 6053670"/>
              <a:gd name="connsiteY37" fmla="*/ 219391 h 5581866"/>
              <a:gd name="connsiteX38" fmla="*/ 4140710 w 6053670"/>
              <a:gd name="connsiteY38" fmla="*/ 212961 h 5581866"/>
              <a:gd name="connsiteX39" fmla="*/ 4275102 w 6053670"/>
              <a:gd name="connsiteY39" fmla="*/ 205277 h 5581866"/>
              <a:gd name="connsiteX40" fmla="*/ 4410098 w 6053670"/>
              <a:gd name="connsiteY40" fmla="*/ 197907 h 5581866"/>
              <a:gd name="connsiteX41" fmla="*/ 4545096 w 6053670"/>
              <a:gd name="connsiteY41" fmla="*/ 188498 h 5581866"/>
              <a:gd name="connsiteX42" fmla="*/ 4681909 w 6053670"/>
              <a:gd name="connsiteY42" fmla="*/ 177207 h 5581866"/>
              <a:gd name="connsiteX43" fmla="*/ 4816905 w 6053670"/>
              <a:gd name="connsiteY43" fmla="*/ 165916 h 5581866"/>
              <a:gd name="connsiteX44" fmla="*/ 4954323 w 6053670"/>
              <a:gd name="connsiteY44" fmla="*/ 152899 h 5581866"/>
              <a:gd name="connsiteX45" fmla="*/ 5092347 w 6053670"/>
              <a:gd name="connsiteY45" fmla="*/ 138629 h 5581866"/>
              <a:gd name="connsiteX46" fmla="*/ 5228555 w 6053670"/>
              <a:gd name="connsiteY46" fmla="*/ 123574 h 5581866"/>
              <a:gd name="connsiteX47" fmla="*/ 5366578 w 6053670"/>
              <a:gd name="connsiteY47" fmla="*/ 106010 h 5581866"/>
              <a:gd name="connsiteX48" fmla="*/ 5503997 w 6053670"/>
              <a:gd name="connsiteY48" fmla="*/ 87192 h 5581866"/>
              <a:gd name="connsiteX49" fmla="*/ 5642020 w 6053670"/>
              <a:gd name="connsiteY49" fmla="*/ 68530 h 5581866"/>
              <a:gd name="connsiteX50" fmla="*/ 5779438 w 6053670"/>
              <a:gd name="connsiteY50" fmla="*/ 46733 h 5581866"/>
              <a:gd name="connsiteX51" fmla="*/ 5916251 w 6053670"/>
              <a:gd name="connsiteY51" fmla="*/ 24464 h 5581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053670" h="5581866">
                <a:moveTo>
                  <a:pt x="6053670" y="1098"/>
                </a:moveTo>
                <a:lnTo>
                  <a:pt x="6053670" y="514028"/>
                </a:lnTo>
                <a:lnTo>
                  <a:pt x="6053670" y="1254558"/>
                </a:lnTo>
                <a:lnTo>
                  <a:pt x="6053670" y="5581866"/>
                </a:lnTo>
                <a:lnTo>
                  <a:pt x="0" y="5581866"/>
                </a:lnTo>
                <a:lnTo>
                  <a:pt x="0" y="1249853"/>
                </a:lnTo>
                <a:lnTo>
                  <a:pt x="0" y="514028"/>
                </a:lnTo>
                <a:lnTo>
                  <a:pt x="0" y="0"/>
                </a:lnTo>
                <a:lnTo>
                  <a:pt x="35717" y="5488"/>
                </a:lnTo>
                <a:lnTo>
                  <a:pt x="140445" y="21641"/>
                </a:lnTo>
                <a:lnTo>
                  <a:pt x="216722" y="32932"/>
                </a:lnTo>
                <a:lnTo>
                  <a:pt x="307527" y="44850"/>
                </a:lnTo>
                <a:lnTo>
                  <a:pt x="415282" y="59121"/>
                </a:lnTo>
                <a:lnTo>
                  <a:pt x="534539" y="74175"/>
                </a:lnTo>
                <a:lnTo>
                  <a:pt x="668931" y="90014"/>
                </a:lnTo>
                <a:lnTo>
                  <a:pt x="815430" y="106794"/>
                </a:lnTo>
                <a:lnTo>
                  <a:pt x="974641" y="123574"/>
                </a:lnTo>
                <a:lnTo>
                  <a:pt x="1144144" y="140667"/>
                </a:lnTo>
                <a:lnTo>
                  <a:pt x="1326965" y="156506"/>
                </a:lnTo>
                <a:lnTo>
                  <a:pt x="1518261" y="171717"/>
                </a:lnTo>
                <a:lnTo>
                  <a:pt x="1720453" y="185518"/>
                </a:lnTo>
                <a:lnTo>
                  <a:pt x="1931121" y="198690"/>
                </a:lnTo>
                <a:lnTo>
                  <a:pt x="2150869" y="211079"/>
                </a:lnTo>
                <a:lnTo>
                  <a:pt x="2263467" y="215470"/>
                </a:lnTo>
                <a:lnTo>
                  <a:pt x="2378487" y="220332"/>
                </a:lnTo>
                <a:lnTo>
                  <a:pt x="2495323" y="224879"/>
                </a:lnTo>
                <a:lnTo>
                  <a:pt x="2612764" y="227859"/>
                </a:lnTo>
                <a:lnTo>
                  <a:pt x="2732627" y="230525"/>
                </a:lnTo>
                <a:lnTo>
                  <a:pt x="2853700" y="233348"/>
                </a:lnTo>
                <a:lnTo>
                  <a:pt x="2977195" y="235229"/>
                </a:lnTo>
                <a:lnTo>
                  <a:pt x="3101900" y="235229"/>
                </a:lnTo>
                <a:lnTo>
                  <a:pt x="3227817" y="236170"/>
                </a:lnTo>
                <a:lnTo>
                  <a:pt x="3354944" y="235229"/>
                </a:lnTo>
                <a:lnTo>
                  <a:pt x="3483887" y="233348"/>
                </a:lnTo>
                <a:lnTo>
                  <a:pt x="3612830" y="231623"/>
                </a:lnTo>
                <a:lnTo>
                  <a:pt x="3743589" y="227859"/>
                </a:lnTo>
                <a:lnTo>
                  <a:pt x="3875559" y="223938"/>
                </a:lnTo>
                <a:lnTo>
                  <a:pt x="4007529" y="219391"/>
                </a:lnTo>
                <a:lnTo>
                  <a:pt x="4140710" y="212961"/>
                </a:lnTo>
                <a:lnTo>
                  <a:pt x="4275102" y="205277"/>
                </a:lnTo>
                <a:lnTo>
                  <a:pt x="4410098" y="197907"/>
                </a:lnTo>
                <a:lnTo>
                  <a:pt x="4545096" y="188498"/>
                </a:lnTo>
                <a:lnTo>
                  <a:pt x="4681909" y="177207"/>
                </a:lnTo>
                <a:lnTo>
                  <a:pt x="4816905" y="165916"/>
                </a:lnTo>
                <a:lnTo>
                  <a:pt x="4954323" y="152899"/>
                </a:lnTo>
                <a:lnTo>
                  <a:pt x="5092347" y="138629"/>
                </a:lnTo>
                <a:lnTo>
                  <a:pt x="5228555" y="123574"/>
                </a:lnTo>
                <a:lnTo>
                  <a:pt x="5366578" y="106010"/>
                </a:lnTo>
                <a:lnTo>
                  <a:pt x="5503997" y="87192"/>
                </a:lnTo>
                <a:lnTo>
                  <a:pt x="5642020" y="68530"/>
                </a:lnTo>
                <a:lnTo>
                  <a:pt x="5779438" y="46733"/>
                </a:lnTo>
                <a:lnTo>
                  <a:pt x="5916251" y="24464"/>
                </a:lnTo>
                <a:close/>
              </a:path>
            </a:pathLst>
          </a:custGeom>
          <a:solidFill>
            <a:schemeClr val="tx1"/>
          </a:solidFill>
          <a:ln>
            <a:noFill/>
          </a:ln>
        </p:spPr>
      </p:sp>
      <p:sp>
        <p:nvSpPr>
          <p:cNvPr id="17" name="Freeform 5">
            <a:extLst>
              <a:ext uri="{FF2B5EF4-FFF2-40B4-BE49-F238E27FC236}">
                <a16:creationId xmlns:a16="http://schemas.microsoft.com/office/drawing/2014/main" id="{B5C860C9-D4F9-4350-80DA-0D1CD36C77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sp>
      <p:sp>
        <p:nvSpPr>
          <p:cNvPr id="2" name="Title 1">
            <a:extLst>
              <a:ext uri="{FF2B5EF4-FFF2-40B4-BE49-F238E27FC236}">
                <a16:creationId xmlns:a16="http://schemas.microsoft.com/office/drawing/2014/main" id="{038C1052-5069-42A7-BFE1-EEEE9865B7B4}"/>
              </a:ext>
            </a:extLst>
          </p:cNvPr>
          <p:cNvSpPr>
            <a:spLocks noGrp="1"/>
          </p:cNvSpPr>
          <p:nvPr>
            <p:ph type="title"/>
          </p:nvPr>
        </p:nvSpPr>
        <p:spPr>
          <a:xfrm>
            <a:off x="639098" y="629265"/>
            <a:ext cx="5132438" cy="1622322"/>
          </a:xfrm>
        </p:spPr>
        <p:txBody>
          <a:bodyPr>
            <a:normAutofit/>
          </a:bodyPr>
          <a:lstStyle/>
          <a:p>
            <a:r>
              <a:rPr lang="en-AU">
                <a:solidFill>
                  <a:srgbClr val="EBEBEB"/>
                </a:solidFill>
              </a:rPr>
              <a:t>Why is Knowing Strengths Important?</a:t>
            </a:r>
            <a:endParaRPr lang="en-US">
              <a:solidFill>
                <a:srgbClr val="EBEBEB"/>
              </a:solidFill>
            </a:endParaRPr>
          </a:p>
        </p:txBody>
      </p:sp>
      <p:pic>
        <p:nvPicPr>
          <p:cNvPr id="6" name="Picture 5">
            <a:extLst>
              <a:ext uri="{FF2B5EF4-FFF2-40B4-BE49-F238E27FC236}">
                <a16:creationId xmlns:a16="http://schemas.microsoft.com/office/drawing/2014/main" id="{353B20DD-E8C2-41F2-A547-313232C3C375}"/>
              </a:ext>
            </a:extLst>
          </p:cNvPr>
          <p:cNvPicPr>
            <a:picLocks noChangeAspect="1"/>
          </p:cNvPicPr>
          <p:nvPr/>
        </p:nvPicPr>
        <p:blipFill>
          <a:blip r:embed="rId4"/>
          <a:stretch>
            <a:fillRect/>
          </a:stretch>
        </p:blipFill>
        <p:spPr>
          <a:xfrm>
            <a:off x="6656100" y="1822357"/>
            <a:ext cx="4467512" cy="2972926"/>
          </a:xfrm>
          <a:prstGeom prst="rect">
            <a:avLst/>
          </a:prstGeom>
        </p:spPr>
      </p:pic>
      <p:sp>
        <p:nvSpPr>
          <p:cNvPr id="19" name="Rectangle 18">
            <a:extLst>
              <a:ext uri="{FF2B5EF4-FFF2-40B4-BE49-F238E27FC236}">
                <a16:creationId xmlns:a16="http://schemas.microsoft.com/office/drawing/2014/main" id="{538A90C8-AE0E-4EBA-9AF8-EEDB206020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3732D223-CC85-4060-906B-688A561A9170}"/>
              </a:ext>
            </a:extLst>
          </p:cNvPr>
          <p:cNvSpPr>
            <a:spLocks noGrp="1"/>
          </p:cNvSpPr>
          <p:nvPr>
            <p:ph idx="1"/>
          </p:nvPr>
        </p:nvSpPr>
        <p:spPr>
          <a:xfrm>
            <a:off x="639098" y="2418735"/>
            <a:ext cx="5132439" cy="3811742"/>
          </a:xfrm>
        </p:spPr>
        <p:txBody>
          <a:bodyPr anchor="ctr">
            <a:normAutofit/>
          </a:bodyPr>
          <a:lstStyle/>
          <a:p>
            <a:pPr>
              <a:lnSpc>
                <a:spcPct val="90000"/>
              </a:lnSpc>
            </a:pPr>
            <a:r>
              <a:rPr lang="en-AU" sz="1700" dirty="0">
                <a:solidFill>
                  <a:srgbClr val="FFFFFF"/>
                </a:solidFill>
              </a:rPr>
              <a:t>Strengths analysing is vital to know more about ourselves and others</a:t>
            </a:r>
          </a:p>
          <a:p>
            <a:pPr>
              <a:lnSpc>
                <a:spcPct val="90000"/>
              </a:lnSpc>
            </a:pPr>
            <a:r>
              <a:rPr lang="en-AU" sz="1700" dirty="0">
                <a:solidFill>
                  <a:srgbClr val="FFFFFF"/>
                </a:solidFill>
              </a:rPr>
              <a:t>Knowing who you are is key to a healthy and robust self-esteem</a:t>
            </a:r>
          </a:p>
          <a:p>
            <a:pPr>
              <a:lnSpc>
                <a:spcPct val="90000"/>
              </a:lnSpc>
            </a:pPr>
            <a:r>
              <a:rPr lang="en-AU" sz="1700" u="sng" dirty="0">
                <a:solidFill>
                  <a:srgbClr val="FFFFFF"/>
                </a:solidFill>
                <a:hlinkClick r:id="rId5"/>
              </a:rPr>
              <a:t>The VIA Character Strengths survey</a:t>
            </a:r>
            <a:r>
              <a:rPr lang="en-AU" sz="1700" dirty="0">
                <a:solidFill>
                  <a:srgbClr val="FFFFFF"/>
                </a:solidFill>
              </a:rPr>
              <a:t> provides a profile of 24-character strengths</a:t>
            </a:r>
          </a:p>
          <a:p>
            <a:pPr>
              <a:lnSpc>
                <a:spcPct val="90000"/>
              </a:lnSpc>
            </a:pPr>
            <a:r>
              <a:rPr lang="en-AU" sz="1700" dirty="0">
                <a:solidFill>
                  <a:srgbClr val="FFFFFF"/>
                </a:solidFill>
              </a:rPr>
              <a:t>When we live life based on signature strengths, we have more energy for the activities we are doing and enjoy our life more</a:t>
            </a:r>
          </a:p>
          <a:p>
            <a:pPr>
              <a:lnSpc>
                <a:spcPct val="90000"/>
              </a:lnSpc>
            </a:pPr>
            <a:r>
              <a:rPr lang="en-AU" sz="1700" dirty="0">
                <a:solidFill>
                  <a:srgbClr val="FFFFFF"/>
                </a:solidFill>
              </a:rPr>
              <a:t>Strengths can be honed, developed and worked on.</a:t>
            </a:r>
          </a:p>
          <a:p>
            <a:pPr>
              <a:lnSpc>
                <a:spcPct val="90000"/>
              </a:lnSpc>
            </a:pPr>
            <a:endParaRPr lang="en-AU" sz="1700" dirty="0">
              <a:solidFill>
                <a:srgbClr val="FFFFFF"/>
              </a:solidFill>
            </a:endParaRPr>
          </a:p>
        </p:txBody>
      </p:sp>
      <p:pic>
        <p:nvPicPr>
          <p:cNvPr id="8" name="Recorded Sound">
            <a:hlinkClick r:id="" action="ppaction://media"/>
            <a:extLst>
              <a:ext uri="{FF2B5EF4-FFF2-40B4-BE49-F238E27FC236}">
                <a16:creationId xmlns:a16="http://schemas.microsoft.com/office/drawing/2014/main" id="{BE3C4A02-E0AA-4855-B349-B54EECA5AD6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310518973"/>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3597"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D8289F-E9C9-4D4A-B91B-B98B0804BA62}"/>
              </a:ext>
            </a:extLst>
          </p:cNvPr>
          <p:cNvSpPr>
            <a:spLocks noGrp="1"/>
          </p:cNvSpPr>
          <p:nvPr>
            <p:ph type="title"/>
          </p:nvPr>
        </p:nvSpPr>
        <p:spPr>
          <a:xfrm>
            <a:off x="1154954" y="973668"/>
            <a:ext cx="8761413" cy="706964"/>
          </a:xfrm>
        </p:spPr>
        <p:txBody>
          <a:bodyPr>
            <a:normAutofit/>
          </a:bodyPr>
          <a:lstStyle/>
          <a:p>
            <a:r>
              <a:rPr lang="en-AU">
                <a:solidFill>
                  <a:srgbClr val="EBEBEB"/>
                </a:solidFill>
              </a:rPr>
              <a:t>The Importance of a Growth Mindset</a:t>
            </a:r>
            <a:endParaRPr lang="en-US">
              <a:solidFill>
                <a:srgbClr val="EBEBEB"/>
              </a:solidFill>
            </a:endParaRPr>
          </a:p>
        </p:txBody>
      </p:sp>
      <p:pic>
        <p:nvPicPr>
          <p:cNvPr id="8" name="Picture 7" descr="A drawing of a cartoon character&#10;&#10;Description automatically generated">
            <a:extLst>
              <a:ext uri="{FF2B5EF4-FFF2-40B4-BE49-F238E27FC236}">
                <a16:creationId xmlns:a16="http://schemas.microsoft.com/office/drawing/2014/main" id="{FD6C9C62-E665-409E-B216-3D369016A498}"/>
              </a:ext>
            </a:extLst>
          </p:cNvPr>
          <p:cNvPicPr>
            <a:picLocks noChangeAspect="1"/>
          </p:cNvPicPr>
          <p:nvPr/>
        </p:nvPicPr>
        <p:blipFill>
          <a:blip r:embed="rId4"/>
          <a:stretch>
            <a:fillRect/>
          </a:stretch>
        </p:blipFill>
        <p:spPr>
          <a:xfrm>
            <a:off x="833967" y="3086100"/>
            <a:ext cx="3428508" cy="1919964"/>
          </a:xfrm>
          <a:prstGeom prst="roundRect">
            <a:avLst>
              <a:gd name="adj" fmla="val 1858"/>
            </a:avLst>
          </a:prstGeom>
          <a:effectLst>
            <a:outerShdw blurRad="50800" dist="50800" dir="5400000" algn="tl" rotWithShape="0">
              <a:srgbClr val="000000">
                <a:alpha val="43000"/>
              </a:srgbClr>
            </a:outerShdw>
          </a:effectLst>
        </p:spPr>
      </p:pic>
      <p:sp>
        <p:nvSpPr>
          <p:cNvPr id="3" name="Content Placeholder 2">
            <a:extLst>
              <a:ext uri="{FF2B5EF4-FFF2-40B4-BE49-F238E27FC236}">
                <a16:creationId xmlns:a16="http://schemas.microsoft.com/office/drawing/2014/main" id="{8DCDAAEE-A478-41A0-B3EA-08A68C6173D1}"/>
              </a:ext>
            </a:extLst>
          </p:cNvPr>
          <p:cNvSpPr>
            <a:spLocks noGrp="1"/>
          </p:cNvSpPr>
          <p:nvPr>
            <p:ph idx="1"/>
          </p:nvPr>
        </p:nvSpPr>
        <p:spPr>
          <a:xfrm>
            <a:off x="4641336" y="2603500"/>
            <a:ext cx="6551597" cy="3416300"/>
          </a:xfrm>
        </p:spPr>
        <p:txBody>
          <a:bodyPr anchor="ctr">
            <a:normAutofit/>
          </a:bodyPr>
          <a:lstStyle/>
          <a:p>
            <a:r>
              <a:rPr lang="en-AU" dirty="0"/>
              <a:t>Children with a growth mindset understand their abilities and skills can improve through effort, hard work and persistence</a:t>
            </a:r>
          </a:p>
          <a:p>
            <a:r>
              <a:rPr lang="en-AU" dirty="0"/>
              <a:t>I cannot do this yet – the power  of yet!</a:t>
            </a:r>
          </a:p>
          <a:p>
            <a:r>
              <a:rPr lang="en-US" dirty="0"/>
              <a:t>A growth mindset can be taught</a:t>
            </a:r>
          </a:p>
          <a:p>
            <a:r>
              <a:rPr lang="en-AU" dirty="0"/>
              <a:t>Children with a fixed mindset believe their abilities are a fixed set of traits they are born with</a:t>
            </a:r>
          </a:p>
          <a:p>
            <a:r>
              <a:rPr lang="en-AU" dirty="0"/>
              <a:t>A growth mindset is linked to success.</a:t>
            </a:r>
            <a:endParaRPr lang="en-US" dirty="0"/>
          </a:p>
        </p:txBody>
      </p:sp>
      <p:pic>
        <p:nvPicPr>
          <p:cNvPr id="4" name="Recorded Sound">
            <a:hlinkClick r:id="" action="ppaction://media"/>
            <a:extLst>
              <a:ext uri="{FF2B5EF4-FFF2-40B4-BE49-F238E27FC236}">
                <a16:creationId xmlns:a16="http://schemas.microsoft.com/office/drawing/2014/main" id="{D7B38A24-AC9A-47B9-907E-4C7971D078B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14245" y="2476500"/>
            <a:ext cx="609600" cy="609600"/>
          </a:xfrm>
          <a:prstGeom prst="rect">
            <a:avLst/>
          </a:prstGeom>
        </p:spPr>
      </p:pic>
    </p:spTree>
    <p:extLst>
      <p:ext uri="{BB962C8B-B14F-4D97-AF65-F5344CB8AC3E}">
        <p14:creationId xmlns:p14="http://schemas.microsoft.com/office/powerpoint/2010/main" val="4083458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699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F70C2B8F-6B1B-46D5-86E6-40F36C695F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sp>
      <p:sp>
        <p:nvSpPr>
          <p:cNvPr id="15" name="Freeform 5">
            <a:extLst>
              <a:ext uri="{FF2B5EF4-FFF2-40B4-BE49-F238E27FC236}">
                <a16:creationId xmlns:a16="http://schemas.microsoft.com/office/drawing/2014/main" id="{DB521824-592C-476A-AB0A-CA0C6D1F34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tx1">
              <a:alpha val="20000"/>
            </a:schemeClr>
          </a:solidFill>
          <a:ln>
            <a:noFill/>
          </a:ln>
        </p:spPr>
      </p:sp>
      <p:sp>
        <p:nvSpPr>
          <p:cNvPr id="17" name="Freeform: Shape 16">
            <a:extLst>
              <a:ext uri="{FF2B5EF4-FFF2-40B4-BE49-F238E27FC236}">
                <a16:creationId xmlns:a16="http://schemas.microsoft.com/office/drawing/2014/main" id="{A2749EFA-8EE4-4EB8-9424-8E593B9320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5950898" y="638067"/>
            <a:ext cx="6053670" cy="5581866"/>
          </a:xfrm>
          <a:custGeom>
            <a:avLst/>
            <a:gdLst>
              <a:gd name="connsiteX0" fmla="*/ 6053670 w 6053670"/>
              <a:gd name="connsiteY0" fmla="*/ 1098 h 5581866"/>
              <a:gd name="connsiteX1" fmla="*/ 6053670 w 6053670"/>
              <a:gd name="connsiteY1" fmla="*/ 514028 h 5581866"/>
              <a:gd name="connsiteX2" fmla="*/ 6053670 w 6053670"/>
              <a:gd name="connsiteY2" fmla="*/ 1254558 h 5581866"/>
              <a:gd name="connsiteX3" fmla="*/ 6053670 w 6053670"/>
              <a:gd name="connsiteY3" fmla="*/ 5581866 h 5581866"/>
              <a:gd name="connsiteX4" fmla="*/ 0 w 6053670"/>
              <a:gd name="connsiteY4" fmla="*/ 5581866 h 5581866"/>
              <a:gd name="connsiteX5" fmla="*/ 0 w 6053670"/>
              <a:gd name="connsiteY5" fmla="*/ 1249853 h 5581866"/>
              <a:gd name="connsiteX6" fmla="*/ 0 w 6053670"/>
              <a:gd name="connsiteY6" fmla="*/ 514028 h 5581866"/>
              <a:gd name="connsiteX7" fmla="*/ 0 w 6053670"/>
              <a:gd name="connsiteY7" fmla="*/ 0 h 5581866"/>
              <a:gd name="connsiteX8" fmla="*/ 35717 w 6053670"/>
              <a:gd name="connsiteY8" fmla="*/ 5488 h 5581866"/>
              <a:gd name="connsiteX9" fmla="*/ 140445 w 6053670"/>
              <a:gd name="connsiteY9" fmla="*/ 21641 h 5581866"/>
              <a:gd name="connsiteX10" fmla="*/ 216722 w 6053670"/>
              <a:gd name="connsiteY10" fmla="*/ 32932 h 5581866"/>
              <a:gd name="connsiteX11" fmla="*/ 307527 w 6053670"/>
              <a:gd name="connsiteY11" fmla="*/ 44850 h 5581866"/>
              <a:gd name="connsiteX12" fmla="*/ 415282 w 6053670"/>
              <a:gd name="connsiteY12" fmla="*/ 59121 h 5581866"/>
              <a:gd name="connsiteX13" fmla="*/ 534539 w 6053670"/>
              <a:gd name="connsiteY13" fmla="*/ 74175 h 5581866"/>
              <a:gd name="connsiteX14" fmla="*/ 668931 w 6053670"/>
              <a:gd name="connsiteY14" fmla="*/ 90014 h 5581866"/>
              <a:gd name="connsiteX15" fmla="*/ 815430 w 6053670"/>
              <a:gd name="connsiteY15" fmla="*/ 106794 h 5581866"/>
              <a:gd name="connsiteX16" fmla="*/ 974641 w 6053670"/>
              <a:gd name="connsiteY16" fmla="*/ 123574 h 5581866"/>
              <a:gd name="connsiteX17" fmla="*/ 1144144 w 6053670"/>
              <a:gd name="connsiteY17" fmla="*/ 140667 h 5581866"/>
              <a:gd name="connsiteX18" fmla="*/ 1326965 w 6053670"/>
              <a:gd name="connsiteY18" fmla="*/ 156506 h 5581866"/>
              <a:gd name="connsiteX19" fmla="*/ 1518261 w 6053670"/>
              <a:gd name="connsiteY19" fmla="*/ 171717 h 5581866"/>
              <a:gd name="connsiteX20" fmla="*/ 1720453 w 6053670"/>
              <a:gd name="connsiteY20" fmla="*/ 185518 h 5581866"/>
              <a:gd name="connsiteX21" fmla="*/ 1931121 w 6053670"/>
              <a:gd name="connsiteY21" fmla="*/ 198690 h 5581866"/>
              <a:gd name="connsiteX22" fmla="*/ 2150869 w 6053670"/>
              <a:gd name="connsiteY22" fmla="*/ 211079 h 5581866"/>
              <a:gd name="connsiteX23" fmla="*/ 2263467 w 6053670"/>
              <a:gd name="connsiteY23" fmla="*/ 215470 h 5581866"/>
              <a:gd name="connsiteX24" fmla="*/ 2378487 w 6053670"/>
              <a:gd name="connsiteY24" fmla="*/ 220332 h 5581866"/>
              <a:gd name="connsiteX25" fmla="*/ 2495323 w 6053670"/>
              <a:gd name="connsiteY25" fmla="*/ 224879 h 5581866"/>
              <a:gd name="connsiteX26" fmla="*/ 2612764 w 6053670"/>
              <a:gd name="connsiteY26" fmla="*/ 227859 h 5581866"/>
              <a:gd name="connsiteX27" fmla="*/ 2732627 w 6053670"/>
              <a:gd name="connsiteY27" fmla="*/ 230525 h 5581866"/>
              <a:gd name="connsiteX28" fmla="*/ 2853700 w 6053670"/>
              <a:gd name="connsiteY28" fmla="*/ 233348 h 5581866"/>
              <a:gd name="connsiteX29" fmla="*/ 2977195 w 6053670"/>
              <a:gd name="connsiteY29" fmla="*/ 235229 h 5581866"/>
              <a:gd name="connsiteX30" fmla="*/ 3101900 w 6053670"/>
              <a:gd name="connsiteY30" fmla="*/ 235229 h 5581866"/>
              <a:gd name="connsiteX31" fmla="*/ 3227817 w 6053670"/>
              <a:gd name="connsiteY31" fmla="*/ 236170 h 5581866"/>
              <a:gd name="connsiteX32" fmla="*/ 3354944 w 6053670"/>
              <a:gd name="connsiteY32" fmla="*/ 235229 h 5581866"/>
              <a:gd name="connsiteX33" fmla="*/ 3483887 w 6053670"/>
              <a:gd name="connsiteY33" fmla="*/ 233348 h 5581866"/>
              <a:gd name="connsiteX34" fmla="*/ 3612830 w 6053670"/>
              <a:gd name="connsiteY34" fmla="*/ 231623 h 5581866"/>
              <a:gd name="connsiteX35" fmla="*/ 3743589 w 6053670"/>
              <a:gd name="connsiteY35" fmla="*/ 227859 h 5581866"/>
              <a:gd name="connsiteX36" fmla="*/ 3875559 w 6053670"/>
              <a:gd name="connsiteY36" fmla="*/ 223938 h 5581866"/>
              <a:gd name="connsiteX37" fmla="*/ 4007529 w 6053670"/>
              <a:gd name="connsiteY37" fmla="*/ 219391 h 5581866"/>
              <a:gd name="connsiteX38" fmla="*/ 4140710 w 6053670"/>
              <a:gd name="connsiteY38" fmla="*/ 212961 h 5581866"/>
              <a:gd name="connsiteX39" fmla="*/ 4275102 w 6053670"/>
              <a:gd name="connsiteY39" fmla="*/ 205277 h 5581866"/>
              <a:gd name="connsiteX40" fmla="*/ 4410098 w 6053670"/>
              <a:gd name="connsiteY40" fmla="*/ 197907 h 5581866"/>
              <a:gd name="connsiteX41" fmla="*/ 4545096 w 6053670"/>
              <a:gd name="connsiteY41" fmla="*/ 188498 h 5581866"/>
              <a:gd name="connsiteX42" fmla="*/ 4681909 w 6053670"/>
              <a:gd name="connsiteY42" fmla="*/ 177207 h 5581866"/>
              <a:gd name="connsiteX43" fmla="*/ 4816905 w 6053670"/>
              <a:gd name="connsiteY43" fmla="*/ 165916 h 5581866"/>
              <a:gd name="connsiteX44" fmla="*/ 4954323 w 6053670"/>
              <a:gd name="connsiteY44" fmla="*/ 152899 h 5581866"/>
              <a:gd name="connsiteX45" fmla="*/ 5092347 w 6053670"/>
              <a:gd name="connsiteY45" fmla="*/ 138629 h 5581866"/>
              <a:gd name="connsiteX46" fmla="*/ 5228555 w 6053670"/>
              <a:gd name="connsiteY46" fmla="*/ 123574 h 5581866"/>
              <a:gd name="connsiteX47" fmla="*/ 5366578 w 6053670"/>
              <a:gd name="connsiteY47" fmla="*/ 106010 h 5581866"/>
              <a:gd name="connsiteX48" fmla="*/ 5503997 w 6053670"/>
              <a:gd name="connsiteY48" fmla="*/ 87192 h 5581866"/>
              <a:gd name="connsiteX49" fmla="*/ 5642020 w 6053670"/>
              <a:gd name="connsiteY49" fmla="*/ 68530 h 5581866"/>
              <a:gd name="connsiteX50" fmla="*/ 5779438 w 6053670"/>
              <a:gd name="connsiteY50" fmla="*/ 46733 h 5581866"/>
              <a:gd name="connsiteX51" fmla="*/ 5916251 w 6053670"/>
              <a:gd name="connsiteY51" fmla="*/ 24464 h 5581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053670" h="5581866">
                <a:moveTo>
                  <a:pt x="6053670" y="1098"/>
                </a:moveTo>
                <a:lnTo>
                  <a:pt x="6053670" y="514028"/>
                </a:lnTo>
                <a:lnTo>
                  <a:pt x="6053670" y="1254558"/>
                </a:lnTo>
                <a:lnTo>
                  <a:pt x="6053670" y="5581866"/>
                </a:lnTo>
                <a:lnTo>
                  <a:pt x="0" y="5581866"/>
                </a:lnTo>
                <a:lnTo>
                  <a:pt x="0" y="1249853"/>
                </a:lnTo>
                <a:lnTo>
                  <a:pt x="0" y="514028"/>
                </a:lnTo>
                <a:lnTo>
                  <a:pt x="0" y="0"/>
                </a:lnTo>
                <a:lnTo>
                  <a:pt x="35717" y="5488"/>
                </a:lnTo>
                <a:lnTo>
                  <a:pt x="140445" y="21641"/>
                </a:lnTo>
                <a:lnTo>
                  <a:pt x="216722" y="32932"/>
                </a:lnTo>
                <a:lnTo>
                  <a:pt x="307527" y="44850"/>
                </a:lnTo>
                <a:lnTo>
                  <a:pt x="415282" y="59121"/>
                </a:lnTo>
                <a:lnTo>
                  <a:pt x="534539" y="74175"/>
                </a:lnTo>
                <a:lnTo>
                  <a:pt x="668931" y="90014"/>
                </a:lnTo>
                <a:lnTo>
                  <a:pt x="815430" y="106794"/>
                </a:lnTo>
                <a:lnTo>
                  <a:pt x="974641" y="123574"/>
                </a:lnTo>
                <a:lnTo>
                  <a:pt x="1144144" y="140667"/>
                </a:lnTo>
                <a:lnTo>
                  <a:pt x="1326965" y="156506"/>
                </a:lnTo>
                <a:lnTo>
                  <a:pt x="1518261" y="171717"/>
                </a:lnTo>
                <a:lnTo>
                  <a:pt x="1720453" y="185518"/>
                </a:lnTo>
                <a:lnTo>
                  <a:pt x="1931121" y="198690"/>
                </a:lnTo>
                <a:lnTo>
                  <a:pt x="2150869" y="211079"/>
                </a:lnTo>
                <a:lnTo>
                  <a:pt x="2263467" y="215470"/>
                </a:lnTo>
                <a:lnTo>
                  <a:pt x="2378487" y="220332"/>
                </a:lnTo>
                <a:lnTo>
                  <a:pt x="2495323" y="224879"/>
                </a:lnTo>
                <a:lnTo>
                  <a:pt x="2612764" y="227859"/>
                </a:lnTo>
                <a:lnTo>
                  <a:pt x="2732627" y="230525"/>
                </a:lnTo>
                <a:lnTo>
                  <a:pt x="2853700" y="233348"/>
                </a:lnTo>
                <a:lnTo>
                  <a:pt x="2977195" y="235229"/>
                </a:lnTo>
                <a:lnTo>
                  <a:pt x="3101900" y="235229"/>
                </a:lnTo>
                <a:lnTo>
                  <a:pt x="3227817" y="236170"/>
                </a:lnTo>
                <a:lnTo>
                  <a:pt x="3354944" y="235229"/>
                </a:lnTo>
                <a:lnTo>
                  <a:pt x="3483887" y="233348"/>
                </a:lnTo>
                <a:lnTo>
                  <a:pt x="3612830" y="231623"/>
                </a:lnTo>
                <a:lnTo>
                  <a:pt x="3743589" y="227859"/>
                </a:lnTo>
                <a:lnTo>
                  <a:pt x="3875559" y="223938"/>
                </a:lnTo>
                <a:lnTo>
                  <a:pt x="4007529" y="219391"/>
                </a:lnTo>
                <a:lnTo>
                  <a:pt x="4140710" y="212961"/>
                </a:lnTo>
                <a:lnTo>
                  <a:pt x="4275102" y="205277"/>
                </a:lnTo>
                <a:lnTo>
                  <a:pt x="4410098" y="197907"/>
                </a:lnTo>
                <a:lnTo>
                  <a:pt x="4545096" y="188498"/>
                </a:lnTo>
                <a:lnTo>
                  <a:pt x="4681909" y="177207"/>
                </a:lnTo>
                <a:lnTo>
                  <a:pt x="4816905" y="165916"/>
                </a:lnTo>
                <a:lnTo>
                  <a:pt x="4954323" y="152899"/>
                </a:lnTo>
                <a:lnTo>
                  <a:pt x="5092347" y="138629"/>
                </a:lnTo>
                <a:lnTo>
                  <a:pt x="5228555" y="123574"/>
                </a:lnTo>
                <a:lnTo>
                  <a:pt x="5366578" y="106010"/>
                </a:lnTo>
                <a:lnTo>
                  <a:pt x="5503997" y="87192"/>
                </a:lnTo>
                <a:lnTo>
                  <a:pt x="5642020" y="68530"/>
                </a:lnTo>
                <a:lnTo>
                  <a:pt x="5779438" y="46733"/>
                </a:lnTo>
                <a:lnTo>
                  <a:pt x="5916251" y="24464"/>
                </a:lnTo>
                <a:close/>
              </a:path>
            </a:pathLst>
          </a:custGeom>
          <a:solidFill>
            <a:schemeClr val="tx1"/>
          </a:solidFill>
          <a:ln>
            <a:noFill/>
          </a:ln>
        </p:spPr>
      </p:sp>
      <p:sp>
        <p:nvSpPr>
          <p:cNvPr id="19" name="Freeform 5">
            <a:extLst>
              <a:ext uri="{FF2B5EF4-FFF2-40B4-BE49-F238E27FC236}">
                <a16:creationId xmlns:a16="http://schemas.microsoft.com/office/drawing/2014/main" id="{B5C860C9-D4F9-4350-80DA-0D1CD36C77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sp>
      <p:sp>
        <p:nvSpPr>
          <p:cNvPr id="2" name="Title 1">
            <a:extLst>
              <a:ext uri="{FF2B5EF4-FFF2-40B4-BE49-F238E27FC236}">
                <a16:creationId xmlns:a16="http://schemas.microsoft.com/office/drawing/2014/main" id="{2A274145-F804-4AC1-9CB9-A5B0EABF0AF8}"/>
              </a:ext>
            </a:extLst>
          </p:cNvPr>
          <p:cNvSpPr>
            <a:spLocks noGrp="1"/>
          </p:cNvSpPr>
          <p:nvPr>
            <p:ph type="title"/>
          </p:nvPr>
        </p:nvSpPr>
        <p:spPr>
          <a:xfrm>
            <a:off x="862846" y="604991"/>
            <a:ext cx="5132438" cy="1622322"/>
          </a:xfrm>
        </p:spPr>
        <p:txBody>
          <a:bodyPr>
            <a:normAutofit/>
          </a:bodyPr>
          <a:lstStyle/>
          <a:p>
            <a:r>
              <a:rPr lang="en-AU" dirty="0">
                <a:solidFill>
                  <a:srgbClr val="EBEBEB"/>
                </a:solidFill>
              </a:rPr>
              <a:t>Mindfulness</a:t>
            </a:r>
            <a:endParaRPr lang="en-US" dirty="0">
              <a:solidFill>
                <a:srgbClr val="EBEBEB"/>
              </a:solidFill>
            </a:endParaRPr>
          </a:p>
        </p:txBody>
      </p:sp>
      <p:pic>
        <p:nvPicPr>
          <p:cNvPr id="8" name="Picture 7">
            <a:extLst>
              <a:ext uri="{FF2B5EF4-FFF2-40B4-BE49-F238E27FC236}">
                <a16:creationId xmlns:a16="http://schemas.microsoft.com/office/drawing/2014/main" id="{A833EDAE-A0CB-4EC8-AF74-125C4822EFF9}"/>
              </a:ext>
            </a:extLst>
          </p:cNvPr>
          <p:cNvPicPr>
            <a:picLocks noChangeAspect="1"/>
          </p:cNvPicPr>
          <p:nvPr/>
        </p:nvPicPr>
        <p:blipFill>
          <a:blip r:embed="rId4"/>
          <a:stretch>
            <a:fillRect/>
          </a:stretch>
        </p:blipFill>
        <p:spPr>
          <a:xfrm>
            <a:off x="6714836" y="751397"/>
            <a:ext cx="4828707" cy="5372786"/>
          </a:xfrm>
          <a:prstGeom prst="rect">
            <a:avLst/>
          </a:prstGeom>
        </p:spPr>
      </p:pic>
      <p:sp>
        <p:nvSpPr>
          <p:cNvPr id="21" name="Rectangle 20">
            <a:extLst>
              <a:ext uri="{FF2B5EF4-FFF2-40B4-BE49-F238E27FC236}">
                <a16:creationId xmlns:a16="http://schemas.microsoft.com/office/drawing/2014/main" id="{538A90C8-AE0E-4EBA-9AF8-EEDB206020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32E2D135-42A0-4A93-8EEF-920D6919BF27}"/>
              </a:ext>
            </a:extLst>
          </p:cNvPr>
          <p:cNvSpPr>
            <a:spLocks noGrp="1"/>
          </p:cNvSpPr>
          <p:nvPr>
            <p:ph idx="1"/>
          </p:nvPr>
        </p:nvSpPr>
        <p:spPr>
          <a:xfrm>
            <a:off x="637723" y="2227313"/>
            <a:ext cx="5132439" cy="3811742"/>
          </a:xfrm>
        </p:spPr>
        <p:txBody>
          <a:bodyPr anchor="ctr">
            <a:normAutofit/>
          </a:bodyPr>
          <a:lstStyle/>
          <a:p>
            <a:r>
              <a:rPr lang="en-AU" dirty="0">
                <a:solidFill>
                  <a:srgbClr val="FFFFFF"/>
                </a:solidFill>
              </a:rPr>
              <a:t>Ellen Langer has been researching mindfulness in positive psychology for 35 years and interested in the impact it has on our well-being</a:t>
            </a:r>
          </a:p>
          <a:p>
            <a:r>
              <a:rPr lang="en-AU" dirty="0">
                <a:solidFill>
                  <a:srgbClr val="FFFFFF"/>
                </a:solidFill>
              </a:rPr>
              <a:t>There is a lot of research about its positive benefits when integrated into education</a:t>
            </a:r>
          </a:p>
          <a:p>
            <a:r>
              <a:rPr lang="en-AU" dirty="0">
                <a:solidFill>
                  <a:srgbClr val="FFFFFF"/>
                </a:solidFill>
              </a:rPr>
              <a:t>Many of the techniques are derived from Buddhist traditions due to thousands of years of research</a:t>
            </a:r>
          </a:p>
          <a:p>
            <a:r>
              <a:rPr lang="en-AU" dirty="0">
                <a:solidFill>
                  <a:srgbClr val="FFFFFF"/>
                </a:solidFill>
              </a:rPr>
              <a:t>We can meditate and/or train our mind to reach a mindful state. </a:t>
            </a:r>
            <a:endParaRPr lang="en-US" dirty="0">
              <a:solidFill>
                <a:srgbClr val="FFFFFF"/>
              </a:solidFill>
            </a:endParaRPr>
          </a:p>
        </p:txBody>
      </p:sp>
      <p:pic>
        <p:nvPicPr>
          <p:cNvPr id="6" name="Recorded Sound">
            <a:hlinkClick r:id="" action="ppaction://media"/>
            <a:extLst>
              <a:ext uri="{FF2B5EF4-FFF2-40B4-BE49-F238E27FC236}">
                <a16:creationId xmlns:a16="http://schemas.microsoft.com/office/drawing/2014/main" id="{D9440FB8-FB91-4CE3-B172-F3F04ECA528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859401249"/>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894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9DD91-BFFA-490C-B237-B5B1D8BACFE8}"/>
              </a:ext>
            </a:extLst>
          </p:cNvPr>
          <p:cNvSpPr>
            <a:spLocks noGrp="1"/>
          </p:cNvSpPr>
          <p:nvPr>
            <p:ph type="title"/>
          </p:nvPr>
        </p:nvSpPr>
        <p:spPr>
          <a:xfrm>
            <a:off x="1154954" y="973668"/>
            <a:ext cx="8761413" cy="706964"/>
          </a:xfrm>
        </p:spPr>
        <p:txBody>
          <a:bodyPr>
            <a:normAutofit/>
          </a:bodyPr>
          <a:lstStyle/>
          <a:p>
            <a:r>
              <a:rPr lang="en-AU" dirty="0">
                <a:solidFill>
                  <a:srgbClr val="EBEBEB"/>
                </a:solidFill>
              </a:rPr>
              <a:t>Flow Theory</a:t>
            </a:r>
            <a:endParaRPr lang="en-US" dirty="0">
              <a:solidFill>
                <a:srgbClr val="EBEBEB"/>
              </a:solidFill>
            </a:endParaRPr>
          </a:p>
        </p:txBody>
      </p:sp>
      <p:pic>
        <p:nvPicPr>
          <p:cNvPr id="15" name="Picture 14" descr="A picture containing accessory&#10;&#10;Description automatically generated">
            <a:extLst>
              <a:ext uri="{FF2B5EF4-FFF2-40B4-BE49-F238E27FC236}">
                <a16:creationId xmlns:a16="http://schemas.microsoft.com/office/drawing/2014/main" id="{73E0FDB4-98E7-4279-AA08-2571B671D97F}"/>
              </a:ext>
            </a:extLst>
          </p:cNvPr>
          <p:cNvPicPr>
            <a:picLocks noChangeAspect="1"/>
          </p:cNvPicPr>
          <p:nvPr/>
        </p:nvPicPr>
        <p:blipFill>
          <a:blip r:embed="rId4"/>
          <a:stretch>
            <a:fillRect/>
          </a:stretch>
        </p:blipFill>
        <p:spPr>
          <a:xfrm>
            <a:off x="999067" y="2603500"/>
            <a:ext cx="3347774" cy="3117883"/>
          </a:xfrm>
          <a:prstGeom prst="roundRect">
            <a:avLst>
              <a:gd name="adj" fmla="val 1858"/>
            </a:avLst>
          </a:prstGeom>
          <a:effectLst>
            <a:outerShdw blurRad="50800" dist="50800" dir="5400000" algn="tl" rotWithShape="0">
              <a:srgbClr val="000000">
                <a:alpha val="43000"/>
              </a:srgbClr>
            </a:outerShdw>
          </a:effectLst>
        </p:spPr>
      </p:pic>
      <p:sp>
        <p:nvSpPr>
          <p:cNvPr id="40" name="Content Placeholder 2">
            <a:extLst>
              <a:ext uri="{FF2B5EF4-FFF2-40B4-BE49-F238E27FC236}">
                <a16:creationId xmlns:a16="http://schemas.microsoft.com/office/drawing/2014/main" id="{C89419B8-A2E6-4149-8365-1E1A0AC299BE}"/>
              </a:ext>
            </a:extLst>
          </p:cNvPr>
          <p:cNvSpPr>
            <a:spLocks noGrp="1"/>
          </p:cNvSpPr>
          <p:nvPr>
            <p:ph idx="1"/>
          </p:nvPr>
        </p:nvSpPr>
        <p:spPr>
          <a:xfrm>
            <a:off x="4641336" y="2603500"/>
            <a:ext cx="6551597" cy="3416300"/>
          </a:xfrm>
        </p:spPr>
        <p:txBody>
          <a:bodyPr anchor="ctr">
            <a:normAutofit/>
          </a:bodyPr>
          <a:lstStyle/>
          <a:p>
            <a:r>
              <a:rPr lang="en-AU" dirty="0"/>
              <a:t>‘Flow is an optimal psychological state that people experience when engaged in an activity, that is both appropriately challenging to one’s skill level, often resulting in immersion and concentrated focus on a task. This can result in deep learning and high levels of personal and work satisfaction’, Mihaly Csikszentmihalyi</a:t>
            </a:r>
          </a:p>
          <a:p>
            <a:r>
              <a:rPr lang="en-AU" dirty="0"/>
              <a:t>When someone is completely engrossed in an activity and hours pass without them noticing - they are ‘in the zone’, almost in a hypnotic trance </a:t>
            </a:r>
          </a:p>
          <a:p>
            <a:r>
              <a:rPr lang="en-AU" dirty="0"/>
              <a:t>Art, dance, sport, creating something.</a:t>
            </a:r>
            <a:endParaRPr lang="en-US" dirty="0"/>
          </a:p>
          <a:p>
            <a:endParaRPr lang="en-US" dirty="0"/>
          </a:p>
        </p:txBody>
      </p:sp>
      <p:pic>
        <p:nvPicPr>
          <p:cNvPr id="5" name="Recorded Sound">
            <a:hlinkClick r:id="" action="ppaction://media"/>
            <a:extLst>
              <a:ext uri="{FF2B5EF4-FFF2-40B4-BE49-F238E27FC236}">
                <a16:creationId xmlns:a16="http://schemas.microsoft.com/office/drawing/2014/main" id="{47B2882C-75AB-4C67-9393-E40B97100E3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46841" y="3280954"/>
            <a:ext cx="609600" cy="609600"/>
          </a:xfrm>
          <a:prstGeom prst="rect">
            <a:avLst/>
          </a:prstGeom>
        </p:spPr>
      </p:pic>
    </p:spTree>
    <p:extLst>
      <p:ext uri="{BB962C8B-B14F-4D97-AF65-F5344CB8AC3E}">
        <p14:creationId xmlns:p14="http://schemas.microsoft.com/office/powerpoint/2010/main" val="1308530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689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8CCB70-8546-4429-94A2-B84FB7E7BE18}"/>
              </a:ext>
            </a:extLst>
          </p:cNvPr>
          <p:cNvSpPr>
            <a:spLocks noGrp="1"/>
          </p:cNvSpPr>
          <p:nvPr>
            <p:ph type="title"/>
          </p:nvPr>
        </p:nvSpPr>
        <p:spPr>
          <a:xfrm>
            <a:off x="1154954" y="973668"/>
            <a:ext cx="8761413" cy="706964"/>
          </a:xfrm>
        </p:spPr>
        <p:txBody>
          <a:bodyPr>
            <a:normAutofit/>
          </a:bodyPr>
          <a:lstStyle/>
          <a:p>
            <a:r>
              <a:rPr lang="en-AU">
                <a:solidFill>
                  <a:srgbClr val="EBEBEB"/>
                </a:solidFill>
              </a:rPr>
              <a:t>Researchers</a:t>
            </a:r>
            <a:endParaRPr lang="en-US">
              <a:solidFill>
                <a:srgbClr val="EBEBEB"/>
              </a:solidFill>
            </a:endParaRPr>
          </a:p>
        </p:txBody>
      </p:sp>
      <p:pic>
        <p:nvPicPr>
          <p:cNvPr id="6" name="Picture 5" descr="A close up of a sign&#10;&#10;Description automatically generated">
            <a:extLst>
              <a:ext uri="{FF2B5EF4-FFF2-40B4-BE49-F238E27FC236}">
                <a16:creationId xmlns:a16="http://schemas.microsoft.com/office/drawing/2014/main" id="{978522F6-ABA1-4295-9730-58E0BE1C144C}"/>
              </a:ext>
            </a:extLst>
          </p:cNvPr>
          <p:cNvPicPr>
            <a:picLocks noChangeAspect="1"/>
          </p:cNvPicPr>
          <p:nvPr/>
        </p:nvPicPr>
        <p:blipFill rotWithShape="1">
          <a:blip r:embed="rId4"/>
          <a:srcRect t="418" r="2" b="2"/>
          <a:stretch/>
        </p:blipFill>
        <p:spPr>
          <a:xfrm>
            <a:off x="8020576" y="2775951"/>
            <a:ext cx="3080037" cy="3067163"/>
          </a:xfrm>
          <a:prstGeom prst="roundRect">
            <a:avLst>
              <a:gd name="adj" fmla="val 1858"/>
            </a:avLst>
          </a:prstGeom>
          <a:effectLst>
            <a:outerShdw blurRad="50800" dist="50800" dir="5400000" algn="tl" rotWithShape="0">
              <a:srgbClr val="000000">
                <a:alpha val="43000"/>
              </a:srgbClr>
            </a:outerShdw>
          </a:effectLst>
        </p:spPr>
      </p:pic>
      <p:graphicFrame>
        <p:nvGraphicFramePr>
          <p:cNvPr id="7" name="Content Placeholder 2">
            <a:extLst>
              <a:ext uri="{FF2B5EF4-FFF2-40B4-BE49-F238E27FC236}">
                <a16:creationId xmlns:a16="http://schemas.microsoft.com/office/drawing/2014/main" id="{B045FAB3-3EA9-4612-B353-55FA3B157FB6}"/>
              </a:ext>
            </a:extLst>
          </p:cNvPr>
          <p:cNvGraphicFramePr>
            <a:graphicFrameLocks noGrp="1"/>
          </p:cNvGraphicFramePr>
          <p:nvPr>
            <p:ph idx="1"/>
            <p:extLst>
              <p:ext uri="{D42A27DB-BD31-4B8C-83A1-F6EECF244321}">
                <p14:modId xmlns:p14="http://schemas.microsoft.com/office/powerpoint/2010/main" val="3132044966"/>
              </p:ext>
            </p:extLst>
          </p:nvPr>
        </p:nvGraphicFramePr>
        <p:xfrm>
          <a:off x="1154954" y="2603500"/>
          <a:ext cx="6397313" cy="34163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8" name="Recorded Sound">
            <a:hlinkClick r:id="" action="ppaction://media"/>
            <a:extLst>
              <a:ext uri="{FF2B5EF4-FFF2-40B4-BE49-F238E27FC236}">
                <a16:creationId xmlns:a16="http://schemas.microsoft.com/office/drawing/2014/main" id="{65158605-87C8-4E51-BD11-E1347E5DB606}"/>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6757851" y="2954383"/>
            <a:ext cx="609600" cy="609600"/>
          </a:xfrm>
          <a:prstGeom prst="rect">
            <a:avLst/>
          </a:prstGeom>
        </p:spPr>
      </p:pic>
    </p:spTree>
    <p:extLst>
      <p:ext uri="{BB962C8B-B14F-4D97-AF65-F5344CB8AC3E}">
        <p14:creationId xmlns:p14="http://schemas.microsoft.com/office/powerpoint/2010/main" val="1766242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369"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Boardroom">
  <a:themeElements>
    <a:clrScheme name="Ion Boardroom">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docProps/app.xml><?xml version="1.0" encoding="utf-8"?>
<Properties xmlns="http://schemas.openxmlformats.org/officeDocument/2006/extended-properties" xmlns:vt="http://schemas.openxmlformats.org/officeDocument/2006/docPropsVTypes">
  <TotalTime>3569</TotalTime>
  <Words>654</Words>
  <Application>Microsoft Macintosh PowerPoint</Application>
  <PresentationFormat>Widescreen</PresentationFormat>
  <Paragraphs>53</Paragraphs>
  <Slides>10</Slides>
  <Notes>0</Notes>
  <HiddenSlides>0</HiddenSlides>
  <MMClips>9</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10</vt:i4>
      </vt:variant>
    </vt:vector>
  </HeadingPairs>
  <TitlesOfParts>
    <vt:vector size="14" baseType="lpstr">
      <vt:lpstr>Arial</vt:lpstr>
      <vt:lpstr>Century Gothic</vt:lpstr>
      <vt:lpstr>Wingdings 3</vt:lpstr>
      <vt:lpstr>Ion Boardroom</vt:lpstr>
      <vt:lpstr>Positive Psychology</vt:lpstr>
      <vt:lpstr>What is Positive Psychology?</vt:lpstr>
      <vt:lpstr>PERMA</vt:lpstr>
      <vt:lpstr>What is Learned Optimism?</vt:lpstr>
      <vt:lpstr>Why is Knowing Strengths Important?</vt:lpstr>
      <vt:lpstr>The Importance of a Growth Mindset</vt:lpstr>
      <vt:lpstr>Mindfulness</vt:lpstr>
      <vt:lpstr>Flow Theory</vt:lpstr>
      <vt:lpstr>Researchers</vt:lpstr>
      <vt:lpstr>Girl Power Workshops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Positive Psychology</dc:title>
  <dc:creator>Olivia Trussell</dc:creator>
  <cp:lastModifiedBy>Joni Combe</cp:lastModifiedBy>
  <cp:revision>44</cp:revision>
  <dcterms:created xsi:type="dcterms:W3CDTF">2019-09-24T02:50:54Z</dcterms:created>
  <dcterms:modified xsi:type="dcterms:W3CDTF">2019-09-29T07:57:01Z</dcterms:modified>
</cp:coreProperties>
</file>